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301" r:id="rId4"/>
    <p:sldId id="258" r:id="rId5"/>
    <p:sldId id="259" r:id="rId6"/>
    <p:sldId id="260" r:id="rId7"/>
    <p:sldId id="261" r:id="rId8"/>
    <p:sldId id="290" r:id="rId9"/>
    <p:sldId id="293" r:id="rId10"/>
    <p:sldId id="263" r:id="rId11"/>
    <p:sldId id="266" r:id="rId12"/>
    <p:sldId id="291" r:id="rId13"/>
    <p:sldId id="268" r:id="rId14"/>
    <p:sldId id="267" r:id="rId15"/>
    <p:sldId id="264" r:id="rId16"/>
    <p:sldId id="286" r:id="rId17"/>
    <p:sldId id="292" r:id="rId18"/>
    <p:sldId id="287" r:id="rId19"/>
    <p:sldId id="272" r:id="rId20"/>
    <p:sldId id="274" r:id="rId21"/>
    <p:sldId id="295" r:id="rId22"/>
    <p:sldId id="294" r:id="rId23"/>
    <p:sldId id="265" r:id="rId24"/>
    <p:sldId id="269" r:id="rId25"/>
    <p:sldId id="298" r:id="rId26"/>
    <p:sldId id="296" r:id="rId27"/>
    <p:sldId id="271" r:id="rId28"/>
    <p:sldId id="270" r:id="rId29"/>
    <p:sldId id="278" r:id="rId30"/>
    <p:sldId id="299" r:id="rId31"/>
    <p:sldId id="279" r:id="rId32"/>
    <p:sldId id="275" r:id="rId33"/>
    <p:sldId id="276" r:id="rId34"/>
    <p:sldId id="280" r:id="rId35"/>
    <p:sldId id="281" r:id="rId36"/>
    <p:sldId id="282" r:id="rId37"/>
    <p:sldId id="283" r:id="rId38"/>
    <p:sldId id="300" r:id="rId39"/>
    <p:sldId id="284" r:id="rId40"/>
    <p:sldId id="285" r:id="rId41"/>
    <p:sldId id="288" r:id="rId42"/>
    <p:sldId id="28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8220" autoAdjust="0"/>
  </p:normalViewPr>
  <p:slideViewPr>
    <p:cSldViewPr snapToGrid="0">
      <p:cViewPr varScale="1">
        <p:scale>
          <a:sx n="57" d="100"/>
          <a:sy n="57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mokeFreeSVR01\homes\manish.sapkota\Desktop\DATA%20OVER%20TIME\share%20gdp%20in%20ag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37447738387539E-2"/>
          <c:y val="3.5341365461847386E-2"/>
          <c:w val="0.879639344583795"/>
          <c:h val="0.78771388600641079"/>
        </c:manualLayout>
      </c:layout>
      <c:lineChart>
        <c:grouping val="standard"/>
        <c:varyColors val="0"/>
        <c:ser>
          <c:idx val="0"/>
          <c:order val="0"/>
          <c:tx>
            <c:strRef>
              <c:f>'[share gdp in ag.xlsx]graph'!$A$2</c:f>
              <c:strCache>
                <c:ptCount val="1"/>
                <c:pt idx="0">
                  <c:v>Spending, total (as a share of AgGDP, 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'[share gdp in ag.xlsx]graph'!$B$1:$AI$1</c:f>
              <c:numCache>
                <c:formatCode>General</c:formatCode>
                <c:ptCount val="34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</c:numCache>
            </c:numRef>
          </c:cat>
          <c:val>
            <c:numRef>
              <c:f>'[share gdp in ag.xlsx]graph'!$B$2:$AI$2</c:f>
              <c:numCache>
                <c:formatCode>General</c:formatCode>
                <c:ptCount val="34"/>
                <c:pt idx="0">
                  <c:v>1.70235425886497</c:v>
                </c:pt>
                <c:pt idx="1">
                  <c:v>1.67351636069655</c:v>
                </c:pt>
                <c:pt idx="2">
                  <c:v>1.8649305880779401</c:v>
                </c:pt>
                <c:pt idx="3">
                  <c:v>1.8144721081628099</c:v>
                </c:pt>
                <c:pt idx="4">
                  <c:v>1.26313258524014</c:v>
                </c:pt>
                <c:pt idx="5">
                  <c:v>1.48981794868673</c:v>
                </c:pt>
                <c:pt idx="6">
                  <c:v>1.82929702124408</c:v>
                </c:pt>
                <c:pt idx="7">
                  <c:v>1.39189510961625</c:v>
                </c:pt>
                <c:pt idx="8">
                  <c:v>1.59578568755593</c:v>
                </c:pt>
                <c:pt idx="9">
                  <c:v>1.3983651551669101</c:v>
                </c:pt>
                <c:pt idx="10">
                  <c:v>1.0230495206328001</c:v>
                </c:pt>
                <c:pt idx="11">
                  <c:v>1.2679983291666299</c:v>
                </c:pt>
                <c:pt idx="12">
                  <c:v>0.82715206225495597</c:v>
                </c:pt>
                <c:pt idx="13">
                  <c:v>1.90400061101256</c:v>
                </c:pt>
                <c:pt idx="14">
                  <c:v>1.3579769541804501</c:v>
                </c:pt>
                <c:pt idx="15">
                  <c:v>1.0539806605011901</c:v>
                </c:pt>
                <c:pt idx="16">
                  <c:v>1.0786801436168001</c:v>
                </c:pt>
                <c:pt idx="17">
                  <c:v>1.1071597894154801</c:v>
                </c:pt>
                <c:pt idx="18">
                  <c:v>1.00652310757643</c:v>
                </c:pt>
                <c:pt idx="19">
                  <c:v>0.90818889860257801</c:v>
                </c:pt>
                <c:pt idx="20">
                  <c:v>1.0271810670766299</c:v>
                </c:pt>
                <c:pt idx="21">
                  <c:v>0.57108269627512398</c:v>
                </c:pt>
                <c:pt idx="22">
                  <c:v>0.48878699264431902</c:v>
                </c:pt>
                <c:pt idx="23">
                  <c:v>0.53010435984275395</c:v>
                </c:pt>
                <c:pt idx="24">
                  <c:v>0.55213150237157105</c:v>
                </c:pt>
                <c:pt idx="25">
                  <c:v>0.53148175432589095</c:v>
                </c:pt>
                <c:pt idx="26">
                  <c:v>0.62413762467253397</c:v>
                </c:pt>
                <c:pt idx="27">
                  <c:v>0.472222147584069</c:v>
                </c:pt>
                <c:pt idx="28">
                  <c:v>0.68055437126960205</c:v>
                </c:pt>
                <c:pt idx="29">
                  <c:v>0.70335106454672403</c:v>
                </c:pt>
                <c:pt idx="30">
                  <c:v>0.74216031869910104</c:v>
                </c:pt>
                <c:pt idx="31">
                  <c:v>0.80614370457162099</c:v>
                </c:pt>
                <c:pt idx="32">
                  <c:v>0.65312784815717295</c:v>
                </c:pt>
                <c:pt idx="33">
                  <c:v>0.52510604745828005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86-4CCD-901B-6F3720047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4909056"/>
        <c:axId val="-94904704"/>
      </c:lineChart>
      <c:catAx>
        <c:axId val="-9490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904704"/>
        <c:crosses val="autoZero"/>
        <c:auto val="1"/>
        <c:lblAlgn val="ctr"/>
        <c:lblOffset val="100"/>
        <c:noMultiLvlLbl val="0"/>
      </c:catAx>
      <c:valAx>
        <c:axId val="-9490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90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0.4502</cdr:x>
      <cdr:y>0.09286</cdr:y>
    </cdr:from>
    <cdr:to>
      <cdr:x>0.97809</cdr:x>
      <cdr:y>0.30399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75309" y="385270"/>
          <a:ext cx="2550695" cy="875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/>
            <a:t>Agricultural research spending (% of agriculture GDP)</a:t>
          </a:r>
          <a:endParaRPr lang="en-US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AC837-A6CB-4418-9F92-E33354B1D6E5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6E950-3491-4EC8-9F80-58558DDAD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6E950-3491-4EC8-9F80-58558DDAD5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6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6E950-3491-4EC8-9F80-58558DDAD5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3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4AB5-9617-4082-BE54-078C1AD641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FF53-1BDB-4F85-AFC7-9C5E78A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5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4AB5-9617-4082-BE54-078C1AD641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FF53-1BDB-4F85-AFC7-9C5E78A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4AB5-9617-4082-BE54-078C1AD641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FF53-1BDB-4F85-AFC7-9C5E78A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6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4AB5-9617-4082-BE54-078C1AD641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FF53-1BDB-4F85-AFC7-9C5E78A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0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4AB5-9617-4082-BE54-078C1AD641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FF53-1BDB-4F85-AFC7-9C5E78A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0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4AB5-9617-4082-BE54-078C1AD641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FF53-1BDB-4F85-AFC7-9C5E78A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2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4AB5-9617-4082-BE54-078C1AD641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FF53-1BDB-4F85-AFC7-9C5E78A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8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4AB5-9617-4082-BE54-078C1AD641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FF53-1BDB-4F85-AFC7-9C5E78A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5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4AB5-9617-4082-BE54-078C1AD641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FF53-1BDB-4F85-AFC7-9C5E78A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2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4AB5-9617-4082-BE54-078C1AD641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FF53-1BDB-4F85-AFC7-9C5E78A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0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4AB5-9617-4082-BE54-078C1AD641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FF53-1BDB-4F85-AFC7-9C5E78A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1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4AB5-9617-4082-BE54-078C1AD6411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3FF53-1BDB-4F85-AFC7-9C5E78A8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62963"/>
            <a:ext cx="9144000" cy="69938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Ronald Mangani</a:t>
            </a:r>
            <a:br>
              <a:rPr lang="en-US" sz="2400" b="1" dirty="0" smtClean="0"/>
            </a:br>
            <a:r>
              <a:rPr lang="en-US" sz="1800" b="1" dirty="0" smtClean="0"/>
              <a:t>Department of Economics, Chancellor College, University of Malawi</a:t>
            </a:r>
            <a:endParaRPr lang="en-US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37246"/>
            <a:ext cx="9144000" cy="8205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Department of Economics Research Seminar</a:t>
            </a:r>
          </a:p>
          <a:p>
            <a:r>
              <a:rPr lang="en-US" dirty="0" smtClean="0"/>
              <a:t>5 January 2021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3629" y="1325159"/>
            <a:ext cx="118294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 for a Pragmatic Economic Management Framework </a:t>
            </a:r>
            <a:r>
              <a:rPr lang="en-US" sz="26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Malawi</a:t>
            </a:r>
            <a:endParaRPr lang="en-US" sz="2600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4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0792" y="2271562"/>
            <a:ext cx="8980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B050"/>
                </a:solidFill>
              </a:rPr>
              <a:t>The Success of Neoliberalism is in its Failure</a:t>
            </a:r>
            <a:endParaRPr lang="en-US" sz="30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38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52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Tragic Neoliberalism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0355" y="1376418"/>
            <a:ext cx="9252465" cy="5481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“It </a:t>
            </a:r>
            <a:r>
              <a:rPr lang="en-US" sz="2400" b="1" dirty="0">
                <a:solidFill>
                  <a:srgbClr val="FF0000"/>
                </a:solidFill>
              </a:rPr>
              <a:t>is not from the benevolence of the butcher, the brewer, or the </a:t>
            </a:r>
            <a:r>
              <a:rPr lang="en-US" sz="2400" b="1" dirty="0" smtClean="0">
                <a:solidFill>
                  <a:srgbClr val="FF0000"/>
                </a:solidFill>
              </a:rPr>
              <a:t>baker that </a:t>
            </a:r>
            <a:r>
              <a:rPr lang="en-US" sz="2400" b="1" dirty="0">
                <a:solidFill>
                  <a:srgbClr val="FF0000"/>
                </a:solidFill>
              </a:rPr>
              <a:t>we expect our </a:t>
            </a:r>
            <a:r>
              <a:rPr lang="en-US" sz="2400" b="1" dirty="0" smtClean="0">
                <a:solidFill>
                  <a:srgbClr val="FF0000"/>
                </a:solidFill>
              </a:rPr>
              <a:t>dinner, </a:t>
            </a:r>
            <a:r>
              <a:rPr lang="en-US" sz="2400" b="1" dirty="0">
                <a:solidFill>
                  <a:srgbClr val="FF0000"/>
                </a:solidFill>
              </a:rPr>
              <a:t>but from their regard to their own </a:t>
            </a:r>
            <a:r>
              <a:rPr lang="en-US" sz="2400" b="1" dirty="0" smtClean="0">
                <a:solidFill>
                  <a:srgbClr val="FF0000"/>
                </a:solidFill>
              </a:rPr>
              <a:t>interest”	 </a:t>
            </a:r>
            <a:endParaRPr lang="en-US" sz="34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en-US" sz="2000" b="1" dirty="0" smtClean="0"/>
              <a:t>Adam Smith, 1776, </a:t>
            </a:r>
            <a:r>
              <a:rPr lang="en-US" sz="2000" b="1" i="1" dirty="0" smtClean="0"/>
              <a:t>Wealth of Nations</a:t>
            </a:r>
            <a:endParaRPr lang="en-US" sz="2000" i="1" dirty="0" smtClean="0"/>
          </a:p>
          <a:p>
            <a:pPr marL="0" indent="0" algn="r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2761" y="3830853"/>
            <a:ext cx="5582654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32" y="2643187"/>
            <a:ext cx="1831772" cy="191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6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52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Tragic Neoliberalism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761" y="1376418"/>
            <a:ext cx="11300059" cy="548158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400" b="1" dirty="0" smtClean="0">
                <a:solidFill>
                  <a:srgbClr val="FF0000"/>
                </a:solidFill>
              </a:rPr>
              <a:t>Justification</a:t>
            </a:r>
          </a:p>
          <a:p>
            <a:pPr marL="0" indent="0">
              <a:buNone/>
            </a:pPr>
            <a:r>
              <a:rPr lang="en-US" sz="3100" dirty="0" smtClean="0"/>
              <a:t>To address structural economic weaknesses and  </a:t>
            </a:r>
            <a:r>
              <a:rPr lang="en-US" sz="3100" b="1" dirty="0" smtClean="0">
                <a:solidFill>
                  <a:srgbClr val="FF0000"/>
                </a:solidFill>
              </a:rPr>
              <a:t>create resilience to shocks from the economic crisis of the late 1970s</a:t>
            </a:r>
            <a:r>
              <a:rPr lang="en-US" sz="3100" dirty="0" smtClean="0"/>
              <a:t>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400" b="1" dirty="0" smtClean="0">
                <a:solidFill>
                  <a:srgbClr val="FF0000"/>
                </a:solidFill>
              </a:rPr>
              <a:t>How?</a:t>
            </a:r>
            <a:r>
              <a:rPr lang="en-US" sz="3400" dirty="0" smtClean="0"/>
              <a:t> </a:t>
            </a:r>
          </a:p>
          <a:p>
            <a:pPr marL="0" indent="0">
              <a:buNone/>
            </a:pPr>
            <a:r>
              <a:rPr lang="en-US" sz="3100" dirty="0"/>
              <a:t>T</a:t>
            </a:r>
            <a:r>
              <a:rPr lang="en-US" sz="3100" dirty="0" smtClean="0"/>
              <a:t>hrough </a:t>
            </a:r>
            <a:r>
              <a:rPr lang="en-US" sz="3100" dirty="0"/>
              <a:t>comprehensive policy reforms dangled in return for Western aid since 1981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400" b="1" dirty="0" smtClean="0">
                <a:solidFill>
                  <a:srgbClr val="FF0000"/>
                </a:solidFill>
              </a:rPr>
              <a:t>But what caused the crisis?</a:t>
            </a:r>
          </a:p>
          <a:p>
            <a:r>
              <a:rPr lang="en-US" sz="3100" dirty="0" smtClean="0"/>
              <a:t>Increased cost of sea access due to the Mozambican war – external to the domestic economy</a:t>
            </a:r>
          </a:p>
          <a:p>
            <a:r>
              <a:rPr lang="en-US" sz="3100" dirty="0" smtClean="0"/>
              <a:t>Rise in domestic oil prices due to the 1979 global oil </a:t>
            </a:r>
            <a:r>
              <a:rPr lang="en-US" sz="3100" dirty="0"/>
              <a:t>crisis – external to the domestic economy</a:t>
            </a:r>
            <a:endParaRPr lang="en-US" sz="3100" dirty="0" smtClean="0"/>
          </a:p>
          <a:p>
            <a:r>
              <a:rPr lang="en-US" sz="3100" dirty="0" smtClean="0"/>
              <a:t>Decline in world tobacco </a:t>
            </a:r>
            <a:r>
              <a:rPr lang="en-US" sz="3100" dirty="0"/>
              <a:t>prices – external to the domestic economy</a:t>
            </a:r>
            <a:endParaRPr lang="en-US" sz="3100" dirty="0" smtClean="0"/>
          </a:p>
          <a:p>
            <a:r>
              <a:rPr lang="en-US" sz="3100" dirty="0" smtClean="0"/>
              <a:t>Episodes of agricultural failure – persistent due to rain-dependence, </a:t>
            </a:r>
            <a:r>
              <a:rPr lang="en-US" sz="3100" dirty="0" err="1" smtClean="0"/>
              <a:t>etc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Mangani, 2020; </a:t>
            </a:r>
            <a:r>
              <a:rPr lang="en-US" dirty="0" err="1" smtClean="0"/>
              <a:t>Chirwa</a:t>
            </a:r>
            <a:r>
              <a:rPr lang="en-US" dirty="0" smtClean="0"/>
              <a:t>, 2000</a:t>
            </a:r>
          </a:p>
          <a:p>
            <a:pPr marL="0" indent="0">
              <a:buNone/>
            </a:pPr>
            <a:r>
              <a:rPr lang="en-US" sz="2400" dirty="0" smtClean="0"/>
              <a:t>	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2761" y="3830853"/>
            <a:ext cx="5582654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87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52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Tragic Neoliberalism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8008" y="1392725"/>
            <a:ext cx="11800571" cy="53594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4600" b="1" dirty="0" smtClean="0">
                <a:solidFill>
                  <a:srgbClr val="FF0000"/>
                </a:solidFill>
              </a:rPr>
              <a:t>The </a:t>
            </a:r>
            <a:r>
              <a:rPr lang="en-US" sz="4600" b="1" dirty="0" err="1" smtClean="0">
                <a:solidFill>
                  <a:srgbClr val="FF0000"/>
                </a:solidFill>
              </a:rPr>
              <a:t>Programmes</a:t>
            </a:r>
            <a:endParaRPr lang="en-US" sz="4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3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600" b="1" dirty="0" smtClean="0">
                <a:solidFill>
                  <a:srgbClr val="FF0000"/>
                </a:solidFill>
              </a:rPr>
              <a:t>Financing</a:t>
            </a:r>
          </a:p>
          <a:p>
            <a:pPr algn="just"/>
            <a:r>
              <a:rPr lang="en-US" sz="4200" dirty="0" smtClean="0"/>
              <a:t>Exogenous Shock </a:t>
            </a:r>
            <a:r>
              <a:rPr lang="en-US" sz="4200" dirty="0"/>
              <a:t>F</a:t>
            </a:r>
            <a:r>
              <a:rPr lang="en-US" sz="4200" dirty="0" smtClean="0"/>
              <a:t>acilities</a:t>
            </a:r>
          </a:p>
          <a:p>
            <a:pPr algn="just"/>
            <a:r>
              <a:rPr lang="en-US" sz="4200" dirty="0" smtClean="0"/>
              <a:t>Extended Credit Facilities</a:t>
            </a:r>
          </a:p>
          <a:p>
            <a:pPr algn="just"/>
            <a:r>
              <a:rPr lang="en-US" sz="4200" dirty="0" smtClean="0"/>
              <a:t>Rapid Credit Facility (2020)</a:t>
            </a:r>
          </a:p>
          <a:p>
            <a:pPr algn="just"/>
            <a:endParaRPr lang="en-US" sz="4200" dirty="0" smtClean="0"/>
          </a:p>
          <a:p>
            <a:pPr marL="0" indent="0" algn="ctr">
              <a:buNone/>
            </a:pPr>
            <a:r>
              <a:rPr lang="en-US" sz="4600" b="1" dirty="0" smtClean="0">
                <a:solidFill>
                  <a:srgbClr val="FF0000"/>
                </a:solidFill>
              </a:rPr>
              <a:t>Key issue: unlock western aid </a:t>
            </a:r>
            <a:r>
              <a:rPr lang="en-US" sz="46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 </a:t>
            </a:r>
            <a:r>
              <a:rPr lang="en-US" sz="4600" b="1" dirty="0" smtClean="0">
                <a:solidFill>
                  <a:srgbClr val="FF0000"/>
                </a:solidFill>
              </a:rPr>
              <a:t>deepen aid dependence</a:t>
            </a:r>
            <a:endParaRPr lang="en-US" sz="4600" dirty="0"/>
          </a:p>
        </p:txBody>
      </p:sp>
      <p:sp>
        <p:nvSpPr>
          <p:cNvPr id="4" name="TextBox 3"/>
          <p:cNvSpPr txBox="1"/>
          <p:nvPr/>
        </p:nvSpPr>
        <p:spPr>
          <a:xfrm>
            <a:off x="442761" y="3830853"/>
            <a:ext cx="5582654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46278"/>
              </p:ext>
            </p:extLst>
          </p:nvPr>
        </p:nvGraphicFramePr>
        <p:xfrm>
          <a:off x="308008" y="1780675"/>
          <a:ext cx="11800572" cy="2554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291">
                  <a:extLst>
                    <a:ext uri="{9D8B030D-6E8A-4147-A177-3AD203B41FA5}">
                      <a16:colId xmlns:a16="http://schemas.microsoft.com/office/drawing/2014/main" val="1332505702"/>
                    </a:ext>
                  </a:extLst>
                </a:gridCol>
                <a:gridCol w="5380522">
                  <a:extLst>
                    <a:ext uri="{9D8B030D-6E8A-4147-A177-3AD203B41FA5}">
                      <a16:colId xmlns:a16="http://schemas.microsoft.com/office/drawing/2014/main" val="3296009657"/>
                    </a:ext>
                  </a:extLst>
                </a:gridCol>
                <a:gridCol w="4937759">
                  <a:extLst>
                    <a:ext uri="{9D8B030D-6E8A-4147-A177-3AD203B41FA5}">
                      <a16:colId xmlns:a16="http://schemas.microsoft.com/office/drawing/2014/main" val="299938130"/>
                    </a:ext>
                  </a:extLst>
                </a:gridCol>
              </a:tblGrid>
              <a:tr h="7166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Period (approx.)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Programme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Objectives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69953"/>
                  </a:ext>
                </a:extLst>
              </a:tr>
              <a:tr h="40504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1981 - 1994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 Structura</a:t>
                      </a:r>
                      <a:r>
                        <a:rPr lang="en-US" sz="2000" baseline="0" dirty="0" smtClean="0"/>
                        <a:t>l Adjustment </a:t>
                      </a:r>
                      <a:r>
                        <a:rPr lang="en-US" sz="2000" baseline="0" dirty="0" err="1" smtClean="0"/>
                        <a:t>Programmes</a:t>
                      </a:r>
                      <a:r>
                        <a:rPr lang="en-US" sz="2000" baseline="0" dirty="0" smtClean="0"/>
                        <a:t> (SAPs)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Address </a:t>
                      </a:r>
                      <a:r>
                        <a:rPr lang="en-US" sz="2000" dirty="0" err="1" smtClean="0"/>
                        <a:t>BoP</a:t>
                      </a:r>
                      <a:r>
                        <a:rPr lang="en-US" sz="2000" dirty="0" smtClean="0"/>
                        <a:t> &amp; fiscal deficit challenges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092807"/>
                  </a:ext>
                </a:extLst>
              </a:tr>
              <a:tr h="102818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1995 - 2000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 Fiscal Restructuring &amp; Deregulation </a:t>
                      </a:r>
                      <a:r>
                        <a:rPr lang="en-US" sz="2000" dirty="0" err="1" smtClean="0"/>
                        <a:t>Programmes</a:t>
                      </a:r>
                      <a:r>
                        <a:rPr lang="en-US" sz="2000" dirty="0" smtClean="0"/>
                        <a:t> (FRDPs)</a:t>
                      </a:r>
                    </a:p>
                    <a:p>
                      <a:r>
                        <a:rPr lang="en-US" sz="2000" dirty="0" smtClean="0"/>
                        <a:t>- Enhanced SAPs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Address </a:t>
                      </a:r>
                      <a:r>
                        <a:rPr lang="en-US" sz="2000" dirty="0" err="1" smtClean="0"/>
                        <a:t>BoP</a:t>
                      </a:r>
                      <a:r>
                        <a:rPr lang="en-US" sz="2000" dirty="0" smtClean="0"/>
                        <a:t> &amp; fiscal deficit 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255943"/>
                  </a:ext>
                </a:extLst>
              </a:tr>
              <a:tr h="40504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2000 -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 Poverty Reduction Strategy </a:t>
                      </a:r>
                      <a:r>
                        <a:rPr lang="en-US" sz="2000" dirty="0" err="1" smtClean="0"/>
                        <a:t>Programmes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Reduce poverty through macro stability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676447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6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997"/>
            <a:ext cx="10515600" cy="99203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Tragic Neoliberalism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383" y="1296472"/>
            <a:ext cx="11608068" cy="55615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400" b="1" dirty="0" smtClean="0">
                <a:solidFill>
                  <a:srgbClr val="FF0000"/>
                </a:solidFill>
              </a:rPr>
              <a:t>Malawi traded economic sovereignty for Western aid; undertook major reforms, </a:t>
            </a:r>
            <a:r>
              <a:rPr lang="en-US" sz="3400" b="1" i="1" dirty="0" smtClean="0">
                <a:solidFill>
                  <a:srgbClr val="FF0000"/>
                </a:solidFill>
              </a:rPr>
              <a:t>inter alia:</a:t>
            </a:r>
          </a:p>
          <a:p>
            <a:endParaRPr lang="en-US" sz="1400" dirty="0" smtClean="0"/>
          </a:p>
          <a:p>
            <a:r>
              <a:rPr lang="en-US" sz="3100" b="1" dirty="0"/>
              <a:t>M</a:t>
            </a:r>
            <a:r>
              <a:rPr lang="en-US" sz="3100" b="1" dirty="0" smtClean="0"/>
              <a:t>assive privatization &amp; divestitures: breaking the triad of MDC, ADMARC, Press</a:t>
            </a:r>
          </a:p>
          <a:p>
            <a:pPr lvl="1"/>
            <a:r>
              <a:rPr lang="en-US" sz="2900" dirty="0" smtClean="0"/>
              <a:t>“The Government has no role in production. It should only be referee”</a:t>
            </a:r>
          </a:p>
          <a:p>
            <a:pPr lvl="1"/>
            <a:r>
              <a:rPr lang="en-US" sz="2900" dirty="0" smtClean="0"/>
              <a:t>Competition will enhance efficiencies</a:t>
            </a:r>
          </a:p>
          <a:p>
            <a:pPr lvl="1"/>
            <a:endParaRPr lang="en-US" sz="1400" dirty="0" smtClean="0"/>
          </a:p>
          <a:p>
            <a:r>
              <a:rPr lang="en-US" sz="3100" b="1" dirty="0"/>
              <a:t>F</a:t>
            </a:r>
            <a:r>
              <a:rPr lang="en-US" sz="3100" b="1" dirty="0" smtClean="0"/>
              <a:t>iscal restructuring</a:t>
            </a:r>
          </a:p>
          <a:p>
            <a:pPr lvl="1"/>
            <a:r>
              <a:rPr lang="en-US" sz="2900" dirty="0" smtClean="0"/>
              <a:t>“The economy is messed up in the treasury and corrected at the central bank”</a:t>
            </a:r>
          </a:p>
          <a:p>
            <a:pPr lvl="1"/>
            <a:r>
              <a:rPr lang="en-US" sz="2900" dirty="0" smtClean="0"/>
              <a:t>“Expansionary fiscal policy is inflationary (Woodford, 2001; 1995), contrary to Keynes (1936)</a:t>
            </a:r>
          </a:p>
          <a:p>
            <a:pPr lvl="1"/>
            <a:endParaRPr lang="en-US" sz="1400" dirty="0" smtClean="0"/>
          </a:p>
          <a:p>
            <a:r>
              <a:rPr lang="en-US" sz="3100" b="1" dirty="0"/>
              <a:t>F</a:t>
            </a:r>
            <a:r>
              <a:rPr lang="en-US" sz="3100" b="1" dirty="0" smtClean="0"/>
              <a:t>inancial sector reforms</a:t>
            </a:r>
          </a:p>
          <a:p>
            <a:pPr lvl="1"/>
            <a:r>
              <a:rPr lang="en-US" sz="2900" dirty="0" smtClean="0"/>
              <a:t>“Financial liberalization will unlock resources for private investment &amp; growth”, McKinnon; Shaw (1973)</a:t>
            </a:r>
          </a:p>
          <a:p>
            <a:pPr lvl="1"/>
            <a:r>
              <a:rPr lang="en-US" sz="2900" dirty="0" smtClean="0"/>
              <a:t>“Flexible exchange rate will improve the trade balance &amp; reserves”, Marshall (1923); Lerner (1944)</a:t>
            </a:r>
          </a:p>
          <a:p>
            <a:pPr lvl="1"/>
            <a:r>
              <a:rPr lang="en-US" sz="2900" dirty="0" smtClean="0"/>
              <a:t>“Growth is a long-term (not short-term) objective; macro stability should be short-term focus”</a:t>
            </a:r>
          </a:p>
          <a:p>
            <a:endParaRPr lang="en-US" sz="1400" dirty="0" smtClean="0"/>
          </a:p>
          <a:p>
            <a:r>
              <a:rPr lang="en-US" sz="3100" b="1" dirty="0" smtClean="0"/>
              <a:t>Trade opening</a:t>
            </a:r>
          </a:p>
          <a:p>
            <a:pPr lvl="1"/>
            <a:r>
              <a:rPr lang="en-US" sz="2900" dirty="0" smtClean="0"/>
              <a:t>“Removing trade barriers will increase welfare, broaden markets, improve the trade balance”</a:t>
            </a:r>
            <a:endParaRPr lang="en-US" sz="29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100" b="1" dirty="0" smtClean="0">
                <a:solidFill>
                  <a:srgbClr val="FF0000"/>
                </a:solidFill>
              </a:rPr>
              <a:t>Malawi</a:t>
            </a:r>
            <a:r>
              <a:rPr lang="en-US" sz="3100" b="1" dirty="0">
                <a:solidFill>
                  <a:srgbClr val="FF0000"/>
                </a:solidFill>
              </a:rPr>
              <a:t>: an obedient patient that can’t </a:t>
            </a:r>
            <a:r>
              <a:rPr lang="en-US" sz="3100" b="1" dirty="0" smtClean="0">
                <a:solidFill>
                  <a:srgbClr val="FF0000"/>
                </a:solidFill>
              </a:rPr>
              <a:t>recover</a:t>
            </a:r>
            <a:endParaRPr lang="en-US" sz="3100" dirty="0"/>
          </a:p>
        </p:txBody>
      </p:sp>
      <p:sp>
        <p:nvSpPr>
          <p:cNvPr id="4" name="Oval 3"/>
          <p:cNvSpPr/>
          <p:nvPr/>
        </p:nvSpPr>
        <p:spPr>
          <a:xfrm>
            <a:off x="8807671" y="2165135"/>
            <a:ext cx="3252893" cy="1387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mixed bag of the good(?), the bad and the ugly!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28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52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Tragic Neoliberalism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761" y="1376418"/>
            <a:ext cx="11300059" cy="54815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Malawi is getting poorer, by design!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Neoliberalism is anti-growth by design!</a:t>
            </a:r>
          </a:p>
          <a:p>
            <a:r>
              <a:rPr lang="en-US" sz="2400" dirty="0" smtClean="0"/>
              <a:t>Else if it </a:t>
            </a:r>
            <a:r>
              <a:rPr lang="en-US" sz="2400" dirty="0" err="1" smtClean="0"/>
              <a:t>ain’t</a:t>
            </a:r>
            <a:r>
              <a:rPr lang="en-US" sz="2400" dirty="0" smtClean="0"/>
              <a:t> broken, don’t fix it!</a:t>
            </a:r>
          </a:p>
          <a:p>
            <a:r>
              <a:rPr lang="en-US" sz="2400" dirty="0" smtClean="0"/>
              <a:t>Deployed nuclear weapons to kill mosquitos</a:t>
            </a:r>
          </a:p>
          <a:p>
            <a:r>
              <a:rPr lang="en-US" sz="2400" dirty="0" smtClean="0"/>
              <a:t>Ironically, 6% growth p.a. is what we crave for now!</a:t>
            </a:r>
          </a:p>
          <a:p>
            <a:pPr lvl="1"/>
            <a:r>
              <a:rPr lang="en-US" sz="2000" dirty="0" smtClean="0"/>
              <a:t>Over 15 years, it could halve poverty! (NPC, 2020)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2761" y="3830853"/>
            <a:ext cx="5582654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706235"/>
              </p:ext>
            </p:extLst>
          </p:nvPr>
        </p:nvGraphicFramePr>
        <p:xfrm>
          <a:off x="442762" y="1809548"/>
          <a:ext cx="11540692" cy="1597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4262">
                  <a:extLst>
                    <a:ext uri="{9D8B030D-6E8A-4147-A177-3AD203B41FA5}">
                      <a16:colId xmlns:a16="http://schemas.microsoft.com/office/drawing/2014/main" val="4029126052"/>
                    </a:ext>
                  </a:extLst>
                </a:gridCol>
                <a:gridCol w="3558215">
                  <a:extLst>
                    <a:ext uri="{9D8B030D-6E8A-4147-A177-3AD203B41FA5}">
                      <a16:colId xmlns:a16="http://schemas.microsoft.com/office/drawing/2014/main" val="1378676011"/>
                    </a:ext>
                  </a:extLst>
                </a:gridCol>
                <a:gridCol w="3558215">
                  <a:extLst>
                    <a:ext uri="{9D8B030D-6E8A-4147-A177-3AD203B41FA5}">
                      <a16:colId xmlns:a16="http://schemas.microsoft.com/office/drawing/2014/main" val="1772049924"/>
                    </a:ext>
                  </a:extLst>
                </a:gridCol>
              </a:tblGrid>
              <a:tr h="3847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1964 - 1980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1981 - 2018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806921"/>
                  </a:ext>
                </a:extLst>
              </a:tr>
              <a:tr h="443053">
                <a:tc>
                  <a:txBody>
                    <a:bodyPr/>
                    <a:lstStyle/>
                    <a:p>
                      <a:r>
                        <a:rPr lang="en-US" dirty="0" smtClean="0"/>
                        <a:t>GDP growth (average % p.a.)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316626"/>
                  </a:ext>
                </a:extLst>
              </a:tr>
              <a:tr h="384721">
                <a:tc>
                  <a:txBody>
                    <a:bodyPr/>
                    <a:lstStyle/>
                    <a:p>
                      <a:r>
                        <a:rPr lang="en-US" dirty="0" smtClean="0"/>
                        <a:t>Per capita GDP growth (average % p.a.)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877576"/>
                  </a:ext>
                </a:extLst>
              </a:tr>
              <a:tr h="384721">
                <a:tc gridSpan="3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Source:</a:t>
                      </a:r>
                      <a:r>
                        <a:rPr lang="en-US" baseline="0" dirty="0" smtClean="0"/>
                        <a:t> WDI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98270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739" y="4011557"/>
            <a:ext cx="3812079" cy="26394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16227" y="3638350"/>
            <a:ext cx="285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GDP Growth (% p.a.)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316227" y="4899259"/>
            <a:ext cx="981777" cy="5775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298004" y="5072514"/>
            <a:ext cx="2223436" cy="2791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20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742"/>
            <a:ext cx="10515600" cy="101952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Tragic Neoliberalism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387" y="943285"/>
            <a:ext cx="11348184" cy="5481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Malawi is getting poorer, by design!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273826"/>
              </p:ext>
            </p:extLst>
          </p:nvPr>
        </p:nvGraphicFramePr>
        <p:xfrm>
          <a:off x="336301" y="1516811"/>
          <a:ext cx="11396893" cy="5214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9473">
                  <a:extLst>
                    <a:ext uri="{9D8B030D-6E8A-4147-A177-3AD203B41FA5}">
                      <a16:colId xmlns:a16="http://schemas.microsoft.com/office/drawing/2014/main" val="606612956"/>
                    </a:ext>
                  </a:extLst>
                </a:gridCol>
                <a:gridCol w="3519140">
                  <a:extLst>
                    <a:ext uri="{9D8B030D-6E8A-4147-A177-3AD203B41FA5}">
                      <a16:colId xmlns:a16="http://schemas.microsoft.com/office/drawing/2014/main" val="2940604181"/>
                    </a:ext>
                  </a:extLst>
                </a:gridCol>
                <a:gridCol w="3519140">
                  <a:extLst>
                    <a:ext uri="{9D8B030D-6E8A-4147-A177-3AD203B41FA5}">
                      <a16:colId xmlns:a16="http://schemas.microsoft.com/office/drawing/2014/main" val="1822038578"/>
                    </a:ext>
                  </a:extLst>
                </a:gridCol>
                <a:gridCol w="3519140">
                  <a:extLst>
                    <a:ext uri="{9D8B030D-6E8A-4147-A177-3AD203B41FA5}">
                      <a16:colId xmlns:a16="http://schemas.microsoft.com/office/drawing/2014/main" val="2447560072"/>
                    </a:ext>
                  </a:extLst>
                </a:gridCol>
              </a:tblGrid>
              <a:tr h="43711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The World’s Poorest Countries (By GDP/Capita, PPP)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710490"/>
                  </a:ext>
                </a:extLst>
              </a:tr>
              <a:tr h="345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2019*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2015**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2010***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598196"/>
                  </a:ext>
                </a:extLst>
              </a:tr>
              <a:tr h="345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Chad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Comoros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Afghanistan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451286"/>
                  </a:ext>
                </a:extLst>
              </a:tr>
              <a:tr h="345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Eritrea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Madagascar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6723771"/>
                  </a:ext>
                </a:extLst>
              </a:tr>
              <a:tr h="345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Liberia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Eritrea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Sierra Leone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765173"/>
                  </a:ext>
                </a:extLst>
              </a:tr>
              <a:tr h="345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South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Sudan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Mozambique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Eritrea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9915928"/>
                  </a:ext>
                </a:extLst>
              </a:tr>
              <a:tr h="345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Mozambique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Malawi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Niger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8072172"/>
                  </a:ext>
                </a:extLst>
              </a:tr>
              <a:tr h="345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Niger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Niger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Somalia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7342573"/>
                  </a:ext>
                </a:extLst>
              </a:tr>
              <a:tr h="345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Malawi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Liberia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Burundi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6952455"/>
                  </a:ext>
                </a:extLst>
              </a:tr>
              <a:tr h="345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D.R</a:t>
                      </a:r>
                      <a:r>
                        <a:rPr lang="en-US" sz="2000" dirty="0">
                          <a:effectLst/>
                        </a:rPr>
                        <a:t>. Congo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DRC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4865131"/>
                  </a:ext>
                </a:extLst>
              </a:tr>
              <a:tr h="345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Burundi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910190"/>
                  </a:ext>
                </a:extLst>
              </a:tr>
              <a:tr h="345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Burundi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Zimbabwe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6082541"/>
                  </a:ext>
                </a:extLst>
              </a:tr>
              <a:tr h="345334">
                <a:tc gridSpan="4"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https://www.worldatlas.com/articles/the-poorest-countries-in-the-world</a:t>
                      </a:r>
                    </a:p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r>
                        <a:rPr lang="en-US" sz="20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https://data.worldbank.org/indicator/NY.GDP.PCAP.PP.CD </a:t>
                      </a:r>
                    </a:p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***http://www.financialjesus.com/interesting-economics/top-10-poorest-countries-in-the-world-2010/#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2935045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4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52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Tragic Neoliberalism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761" y="1376418"/>
            <a:ext cx="11300059" cy="5481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Malawi is getting poorer, by design!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84801" y="1934678"/>
            <a:ext cx="11013514" cy="461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Deteriorating Poverty Between IHS3 (2011) &amp; HIS 5 (2020)</a:t>
            </a:r>
            <a:endParaRPr lang="en-US" sz="2200" b="1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02" y="2504036"/>
            <a:ext cx="11013514" cy="420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52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Tragic Neoliberalism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761" y="1376418"/>
            <a:ext cx="11300059" cy="5481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Malawi is getting poorer, by design!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1982804" y="2310063"/>
            <a:ext cx="8142973" cy="4129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INTERESTING DEBATE: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input subsidies or social cash transfers?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BUT NO DEBATE: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Both = admission that policies are not working for the poor!</a:t>
            </a:r>
            <a:endParaRPr lang="en-US" sz="2400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7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52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Tragic Neoliberalism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761" y="1376418"/>
            <a:ext cx="11300059" cy="5481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Agriculture and industry are collapsing as we specialize in vending, by design!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2761" y="3830853"/>
            <a:ext cx="5582654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13796" y="1982796"/>
            <a:ext cx="285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Shares of GDP (% p.a.)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52" y="2395945"/>
            <a:ext cx="5987329" cy="41388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14272" y="1905807"/>
            <a:ext cx="468791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Wholesaling and retailing of foreign goods is the key income earner in Malawi (makes up about 16% of GDP), overwhelming the external sector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Trade opening has resulted 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Dumping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Deepening trade imbalances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Perpetual </a:t>
            </a:r>
            <a:r>
              <a:rPr lang="en-US" sz="2000" dirty="0" err="1" smtClean="0"/>
              <a:t>BoP</a:t>
            </a:r>
            <a:r>
              <a:rPr lang="en-US" sz="2000" dirty="0" smtClean="0"/>
              <a:t> support (hence aid)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“Unconventional” defense for kwacha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But the exchange rate is main economic destabilizer (Mangani, 2012 &amp; 2016; </a:t>
            </a:r>
            <a:r>
              <a:rPr lang="en-US" sz="2000" dirty="0" err="1" smtClean="0"/>
              <a:t>Ngalawa</a:t>
            </a:r>
            <a:r>
              <a:rPr lang="en-US" sz="2000" dirty="0" smtClean="0"/>
              <a:t> &amp; </a:t>
            </a:r>
            <a:r>
              <a:rPr lang="en-US" sz="2000" dirty="0" err="1" smtClean="0"/>
              <a:t>Viegi</a:t>
            </a:r>
            <a:r>
              <a:rPr lang="en-US" sz="2000" dirty="0" smtClean="0"/>
              <a:t>, 2011)</a:t>
            </a:r>
          </a:p>
          <a:p>
            <a:pPr algn="ctr"/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34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Take-</a:t>
            </a:r>
            <a:r>
              <a:rPr lang="en-US" sz="2800" b="1" dirty="0" err="1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aways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8600"/>
            <a:ext cx="11112366" cy="51139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Incentive structures shape what peoples become</a:t>
            </a:r>
          </a:p>
          <a:p>
            <a:pPr marL="45720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Get them wrong; you are doomed!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In Malawi (&amp; similar countries) the “success” of neoliberalism is in its “failure”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200" dirty="0" smtClean="0"/>
              <a:t>	Its incentive structure is designed to weaken the weak and strengthen the strong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Economic independence is a necessary high-order condition for pragmatic economic management and resilient development</a:t>
            </a:r>
          </a:p>
          <a:p>
            <a:pPr marL="457200" lvl="1" indent="0">
              <a:buNone/>
            </a:pPr>
            <a:r>
              <a:rPr lang="en-US" sz="2200" dirty="0" smtClean="0"/>
              <a:t>	Economic </a:t>
            </a:r>
            <a:r>
              <a:rPr lang="en-US" sz="2200" dirty="0"/>
              <a:t>management is too pivotal to be delegated in a very competitive world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Attaining economic independence is challenged by three factors: leadership, status quo, and human resources</a:t>
            </a:r>
          </a:p>
          <a:p>
            <a:pPr marL="0" indent="0">
              <a:buNone/>
            </a:pPr>
            <a:r>
              <a:rPr lang="en-US" sz="2600" dirty="0" smtClean="0"/>
              <a:t>	But i</a:t>
            </a:r>
            <a:r>
              <a:rPr lang="en-US" sz="2200" dirty="0" smtClean="0"/>
              <a:t>mportantly, “development is always and everywhere a leadership-driven process”</a:t>
            </a:r>
            <a:endParaRPr lang="en-US" sz="2200" dirty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59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52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Tragic Neoliberalism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005" y="1384652"/>
            <a:ext cx="11300059" cy="5481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Malawi is an agricultural country that can’t do agriculture, by design!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2761" y="3830853"/>
            <a:ext cx="5582654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F725ACA-871C-4B0A-BB25-7B3D55CDF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593974"/>
              </p:ext>
            </p:extLst>
          </p:nvPr>
        </p:nvGraphicFramePr>
        <p:xfrm>
          <a:off x="6352674" y="2569685"/>
          <a:ext cx="4831882" cy="4148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9764" y="2010074"/>
            <a:ext cx="1101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An agricultural country that prioritizes input </a:t>
            </a:r>
            <a:r>
              <a:rPr lang="en-US" sz="2000" b="1" dirty="0" err="1" smtClean="0"/>
              <a:t>subsidisation</a:t>
            </a:r>
            <a:r>
              <a:rPr lang="en-US" sz="2000" b="1" dirty="0" smtClean="0"/>
              <a:t> over agricultural research</a:t>
            </a:r>
            <a:endParaRPr lang="en-US" sz="2000" b="1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64" y="2620960"/>
            <a:ext cx="5436879" cy="31597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4571" y="5872585"/>
            <a:ext cx="4480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FISP expenditure (% of Agriculture ORT)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40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52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Tragic Neoliberalism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005" y="1384652"/>
            <a:ext cx="11300059" cy="5481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Malawi is an agricultural country that can’t do agriculture, by design!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2761" y="3830853"/>
            <a:ext cx="5582654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9764" y="2010074"/>
            <a:ext cx="1101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An agricultural country that hardly tells the farmer how to farm</a:t>
            </a:r>
            <a:endParaRPr lang="en-US" sz="2000" b="1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48" y="3058510"/>
            <a:ext cx="10537119" cy="35630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41392" y="2617079"/>
            <a:ext cx="580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Farmers accessing extension service (NSO, 2020, IHS5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194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52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Tragic Neoliberalism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761" y="1376418"/>
            <a:ext cx="11300059" cy="548158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Malawi is an agricultural country that can’t do agriculture, by design!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			</a:t>
            </a:r>
          </a:p>
          <a:p>
            <a:pPr marL="5602288" lvl="2" indent="0" algn="just">
              <a:buNone/>
            </a:pPr>
            <a:endParaRPr lang="en-US" dirty="0" smtClean="0"/>
          </a:p>
          <a:p>
            <a:pPr marL="5602288" lvl="2" indent="0" algn="just">
              <a:buNone/>
            </a:pPr>
            <a:r>
              <a:rPr lang="en-US" sz="2200" dirty="0" smtClean="0"/>
              <a:t>Malawi </a:t>
            </a:r>
            <a:r>
              <a:rPr lang="en-US" sz="2200" dirty="0"/>
              <a:t>Vulnerability Assessment Committee (MVAC) </a:t>
            </a:r>
            <a:r>
              <a:rPr lang="en-US" sz="2200" dirty="0" smtClean="0"/>
              <a:t>projects </a:t>
            </a:r>
            <a:r>
              <a:rPr lang="en-US" sz="2200" dirty="0"/>
              <a:t>that </a:t>
            </a:r>
            <a:r>
              <a:rPr lang="en-US" sz="2200" dirty="0">
                <a:solidFill>
                  <a:srgbClr val="FF0000"/>
                </a:solidFill>
              </a:rPr>
              <a:t>2.6 million people </a:t>
            </a:r>
            <a:r>
              <a:rPr lang="en-US" sz="2200" dirty="0" smtClean="0">
                <a:solidFill>
                  <a:srgbClr val="FF0000"/>
                </a:solidFill>
              </a:rPr>
              <a:t>require </a:t>
            </a:r>
            <a:r>
              <a:rPr lang="en-US" sz="2200" dirty="0">
                <a:solidFill>
                  <a:srgbClr val="FF0000"/>
                </a:solidFill>
              </a:rPr>
              <a:t>humanitarian food </a:t>
            </a:r>
            <a:r>
              <a:rPr lang="en-US" sz="2200" dirty="0" smtClean="0">
                <a:solidFill>
                  <a:srgbClr val="FF0000"/>
                </a:solidFill>
              </a:rPr>
              <a:t>assistance</a:t>
            </a:r>
          </a:p>
          <a:p>
            <a:pPr marL="5602288" lvl="2" indent="0" algn="r">
              <a:buNone/>
            </a:pPr>
            <a:r>
              <a:rPr lang="en-US" sz="1800" dirty="0" smtClean="0"/>
              <a:t>MANA, 27 October 2020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42761" y="3830853"/>
            <a:ext cx="5582654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86759" y="1963554"/>
            <a:ext cx="8692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Hence, an agricultural country that can’t feed itself, even with good rains!</a:t>
            </a:r>
            <a:endParaRPr lang="en-US" sz="2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61" y="2618071"/>
            <a:ext cx="5582654" cy="41003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32287" y="2626091"/>
            <a:ext cx="5366155" cy="206210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2060"/>
                </a:solidFill>
              </a:rPr>
              <a:t>“Overall</a:t>
            </a:r>
            <a:r>
              <a:rPr lang="en-US" sz="2200" b="1" dirty="0">
                <a:solidFill>
                  <a:srgbClr val="002060"/>
                </a:solidFill>
              </a:rPr>
              <a:t>, 62.6 percent of the households reported that they experienced very low </a:t>
            </a:r>
            <a:r>
              <a:rPr lang="en-US" sz="2200" b="1" dirty="0" smtClean="0">
                <a:solidFill>
                  <a:srgbClr val="002060"/>
                </a:solidFill>
              </a:rPr>
              <a:t>food security </a:t>
            </a:r>
            <a:r>
              <a:rPr lang="en-US" sz="2200" b="1" dirty="0">
                <a:solidFill>
                  <a:srgbClr val="002060"/>
                </a:solidFill>
              </a:rPr>
              <a:t>a week prior to the survey, </a:t>
            </a:r>
            <a:r>
              <a:rPr lang="en-US" sz="2200" b="1" dirty="0" smtClean="0">
                <a:solidFill>
                  <a:srgbClr val="002060"/>
                </a:solidFill>
              </a:rPr>
              <a:t>… </a:t>
            </a:r>
            <a:r>
              <a:rPr lang="en-US" sz="2200" b="1" dirty="0">
                <a:solidFill>
                  <a:srgbClr val="002060"/>
                </a:solidFill>
              </a:rPr>
              <a:t>and </a:t>
            </a:r>
            <a:r>
              <a:rPr lang="en-US" sz="2200" b="1" dirty="0" smtClean="0">
                <a:solidFill>
                  <a:srgbClr val="002060"/>
                </a:solidFill>
              </a:rPr>
              <a:t>9.9 percent </a:t>
            </a:r>
            <a:r>
              <a:rPr lang="en-US" sz="2200" b="1" dirty="0">
                <a:solidFill>
                  <a:srgbClr val="002060"/>
                </a:solidFill>
              </a:rPr>
              <a:t>experienced low food </a:t>
            </a:r>
            <a:r>
              <a:rPr lang="en-US" sz="2200" b="1" dirty="0" smtClean="0">
                <a:solidFill>
                  <a:srgbClr val="002060"/>
                </a:solidFill>
              </a:rPr>
              <a:t>security”.</a:t>
            </a:r>
          </a:p>
          <a:p>
            <a:pPr algn="r"/>
            <a:r>
              <a:rPr lang="en-US" b="1" dirty="0" smtClean="0"/>
              <a:t>NSO, 2020, IHS5 p. 191</a:t>
            </a:r>
            <a:endParaRPr lang="en-US" b="1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2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866"/>
            <a:ext cx="10515600" cy="101952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Tragic Neoliberalism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761" y="1057394"/>
            <a:ext cx="11300059" cy="5247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Aid dependency is deepening, by design!</a:t>
            </a:r>
          </a:p>
          <a:p>
            <a:pPr marL="0" indent="0">
              <a:buNone/>
            </a:pPr>
            <a:r>
              <a:rPr lang="en-US" sz="2400" dirty="0" smtClean="0"/>
              <a:t>	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2761" y="3830853"/>
            <a:ext cx="5582654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200727"/>
              </p:ext>
            </p:extLst>
          </p:nvPr>
        </p:nvGraphicFramePr>
        <p:xfrm>
          <a:off x="596767" y="1453415"/>
          <a:ext cx="10433786" cy="5404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Document" r:id="rId3" imgW="5799794" imgH="4526641" progId="Word.Document.12">
                  <p:embed/>
                </p:oleObj>
              </mc:Choice>
              <mc:Fallback>
                <p:oleObj name="Document" r:id="rId3" imgW="5799794" imgH="45266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767" y="1453415"/>
                        <a:ext cx="10433786" cy="5404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532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Tragic </a:t>
            </a:r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Neoliberalism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135" y="1164659"/>
            <a:ext cx="11492564" cy="5621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algn="just"/>
            <a:endParaRPr lang="en-US" sz="2400" dirty="0" smtClean="0"/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dirty="0" smtClean="0"/>
              <a:t>Data sources: World Bank, RBM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516" y="1270535"/>
            <a:ext cx="10616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The debt burden is depressing … and humiliating, by design</a:t>
            </a:r>
            <a:r>
              <a:rPr lang="en-US" sz="2400" b="1" dirty="0" smtClean="0">
                <a:solidFill>
                  <a:srgbClr val="FF0000"/>
                </a:solidFill>
              </a:rPr>
              <a:t>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52" y="1828859"/>
            <a:ext cx="10532029" cy="417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532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Tragic </a:t>
            </a:r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Neoliberalism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135" y="1164659"/>
            <a:ext cx="11492564" cy="5621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algn="just"/>
            <a:endParaRPr lang="en-US" sz="2400" dirty="0" smtClean="0"/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dirty="0" smtClean="0"/>
              <a:t>Data sources: World Bank, RBM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516" y="1270535"/>
            <a:ext cx="10616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The debt burden is depressing … and humiliating, by design</a:t>
            </a:r>
            <a:r>
              <a:rPr lang="en-US" sz="2400" b="1" dirty="0" smtClean="0">
                <a:solidFill>
                  <a:srgbClr val="FF0000"/>
                </a:solidFill>
              </a:rPr>
              <a:t>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6" y="1838076"/>
            <a:ext cx="11271183" cy="421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532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Tragic </a:t>
            </a:r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Neoliberalism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6924" y="1732199"/>
            <a:ext cx="4319752" cy="5053611"/>
          </a:xfrm>
        </p:spPr>
        <p:txBody>
          <a:bodyPr>
            <a:normAutofit lnSpcReduction="10000"/>
          </a:bodyPr>
          <a:lstStyle/>
          <a:p>
            <a:pPr algn="just"/>
            <a:endParaRPr lang="en-US" sz="2200" dirty="0" smtClean="0"/>
          </a:p>
          <a:p>
            <a:pPr algn="just"/>
            <a:r>
              <a:rPr lang="en-US" sz="2200" dirty="0" smtClean="0"/>
              <a:t>World Bank Group holds most foreign debt … yet accuses us of over-borrowing, </a:t>
            </a:r>
            <a:r>
              <a:rPr lang="en-US" sz="2200" dirty="0" smtClean="0">
                <a:solidFill>
                  <a:srgbClr val="FF0000"/>
                </a:solidFill>
              </a:rPr>
              <a:t>by design</a:t>
            </a:r>
            <a:r>
              <a:rPr lang="en-US" sz="2200" dirty="0" smtClean="0"/>
              <a:t>!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200" dirty="0" smtClean="0"/>
              <a:t>Aid leads to more aid, </a:t>
            </a:r>
            <a:r>
              <a:rPr lang="en-US" sz="2200" dirty="0" smtClean="0">
                <a:solidFill>
                  <a:srgbClr val="FF0000"/>
                </a:solidFill>
              </a:rPr>
              <a:t>by design</a:t>
            </a:r>
            <a:r>
              <a:rPr lang="en-US" sz="2200" dirty="0" smtClean="0"/>
              <a:t>: the unpleasant monetarist arithmetic </a:t>
            </a:r>
          </a:p>
          <a:p>
            <a:pPr marL="0" indent="0" algn="just">
              <a:buNone/>
            </a:pPr>
            <a:r>
              <a:rPr lang="en-US" sz="2200" dirty="0"/>
              <a:t>	</a:t>
            </a:r>
            <a:r>
              <a:rPr lang="en-US" sz="2200" dirty="0" smtClean="0"/>
              <a:t>Sargent &amp; Wallace, 1981; 	</a:t>
            </a:r>
            <a:r>
              <a:rPr lang="en-US" sz="2200" dirty="0" err="1" smtClean="0"/>
              <a:t>Moyo</a:t>
            </a:r>
            <a:r>
              <a:rPr lang="en-US" sz="2200" dirty="0" smtClean="0"/>
              <a:t>, 2009, 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Debt relief cannot be cause for celebration. Failure to pay is a humiliation, </a:t>
            </a:r>
            <a:r>
              <a:rPr lang="en-US" sz="2200" dirty="0">
                <a:solidFill>
                  <a:srgbClr val="FF0000"/>
                </a:solidFill>
              </a:rPr>
              <a:t>by design</a:t>
            </a:r>
            <a:r>
              <a:rPr lang="en-US" sz="2200" dirty="0"/>
              <a:t>!</a:t>
            </a:r>
          </a:p>
          <a:p>
            <a:pPr marL="0" indent="0" algn="just">
              <a:buNone/>
            </a:pP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77516" y="1270535"/>
            <a:ext cx="10616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The debt burden is depressing … and humiliating, by design</a:t>
            </a:r>
            <a:r>
              <a:rPr lang="en-US" sz="2400" b="1" dirty="0" smtClean="0">
                <a:solidFill>
                  <a:srgbClr val="FF0000"/>
                </a:solidFill>
              </a:rPr>
              <a:t>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24" y="2051184"/>
            <a:ext cx="5896304" cy="431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907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Tragic </a:t>
            </a:r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Neoliberalism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72152"/>
            <a:ext cx="12192000" cy="58858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fiscal (hence public) sector is not functional, by design!</a:t>
            </a:r>
          </a:p>
          <a:p>
            <a:pPr marL="0" indent="0" algn="ctr">
              <a:buNone/>
            </a:pPr>
            <a:endParaRPr lang="en-US" sz="1000" dirty="0"/>
          </a:p>
          <a:p>
            <a:pPr marL="0" indent="0" algn="just">
              <a:buNone/>
            </a:pPr>
            <a:r>
              <a:rPr lang="en-US" sz="2400" b="1" dirty="0" smtClean="0"/>
              <a:t>The are huge and costly public sector wage disparities: neoliberalism has favorites</a:t>
            </a:r>
          </a:p>
          <a:p>
            <a:pPr lvl="1" algn="just"/>
            <a:r>
              <a:rPr lang="en-US" sz="2200" dirty="0" smtClean="0"/>
              <a:t>Raises the marginal utility of corruption</a:t>
            </a:r>
          </a:p>
          <a:p>
            <a:pPr lvl="1" algn="just"/>
            <a:r>
              <a:rPr lang="en-US" sz="2200" dirty="0" smtClean="0"/>
              <a:t>Facilitates </a:t>
            </a:r>
            <a:r>
              <a:rPr lang="en-US" sz="2200" dirty="0"/>
              <a:t>conformity with the “rules of the game” by supported </a:t>
            </a:r>
            <a:r>
              <a:rPr lang="en-US" sz="2200" dirty="0" smtClean="0"/>
              <a:t>SOEs</a:t>
            </a:r>
          </a:p>
          <a:p>
            <a:pPr lvl="1" algn="just"/>
            <a:r>
              <a:rPr lang="en-US" sz="2200" dirty="0" smtClean="0"/>
              <a:t>Erodes </a:t>
            </a:r>
            <a:r>
              <a:rPr lang="en-US" sz="2200" dirty="0"/>
              <a:t>human resource &amp; output quality in civil </a:t>
            </a:r>
            <a:r>
              <a:rPr lang="en-US" sz="2200" dirty="0" smtClean="0"/>
              <a:t>service</a:t>
            </a:r>
          </a:p>
          <a:p>
            <a:pPr lvl="1" algn="just"/>
            <a:r>
              <a:rPr lang="en-US" sz="2200" dirty="0" smtClean="0"/>
              <a:t>Yet there is no evidence of fiscal dominance in Malawi (Mangani, 2020)</a:t>
            </a:r>
            <a:endParaRPr lang="en-US" sz="2200" dirty="0"/>
          </a:p>
          <a:p>
            <a:pPr marL="0" indent="0" algn="just">
              <a:buNone/>
            </a:pPr>
            <a:endParaRPr lang="en-US" sz="1000" dirty="0" smtClean="0"/>
          </a:p>
          <a:p>
            <a:pPr marL="0" indent="0" algn="just">
              <a:buNone/>
            </a:pPr>
            <a:r>
              <a:rPr lang="en-US" sz="2400" b="1" dirty="0" smtClean="0"/>
              <a:t>Austerity comes with increasing public sector responsibilities</a:t>
            </a:r>
          </a:p>
          <a:p>
            <a:pPr lvl="1" algn="just"/>
            <a:r>
              <a:rPr lang="en-US" sz="2200" dirty="0" smtClean="0"/>
              <a:t>Ever-growing </a:t>
            </a:r>
            <a:r>
              <a:rPr lang="en-US" sz="2200" dirty="0"/>
              <a:t>public </a:t>
            </a:r>
            <a:r>
              <a:rPr lang="en-US" sz="2200" dirty="0" smtClean="0"/>
              <a:t>sector and fiscal pressures</a:t>
            </a:r>
          </a:p>
          <a:p>
            <a:pPr lvl="2" algn="just"/>
            <a:r>
              <a:rPr lang="en-US" dirty="0" smtClean="0"/>
              <a:t>Resources too thinly spread</a:t>
            </a:r>
            <a:endParaRPr lang="en-US" dirty="0"/>
          </a:p>
          <a:p>
            <a:pPr lvl="1" algn="just"/>
            <a:r>
              <a:rPr lang="en-US" sz="2200" dirty="0"/>
              <a:t>Punitive effective tax rates, </a:t>
            </a:r>
            <a:r>
              <a:rPr lang="en-US" sz="2200" dirty="0" err="1"/>
              <a:t>unnaturality</a:t>
            </a:r>
            <a:r>
              <a:rPr lang="en-US" sz="2200" dirty="0"/>
              <a:t> &amp; attitude to taxation</a:t>
            </a:r>
          </a:p>
          <a:p>
            <a:pPr lvl="1" algn="just"/>
            <a:r>
              <a:rPr lang="en-US" sz="2200" dirty="0"/>
              <a:t>From producing to regulating </a:t>
            </a:r>
            <a:r>
              <a:rPr lang="en-US" sz="2200" dirty="0" smtClean="0"/>
              <a:t>and governance SOE</a:t>
            </a:r>
          </a:p>
          <a:p>
            <a:pPr lvl="2" algn="just"/>
            <a:r>
              <a:rPr lang="en-US" dirty="0" smtClean="0"/>
              <a:t>Overwhelming Treasury recourse</a:t>
            </a:r>
          </a:p>
          <a:p>
            <a:pPr lvl="2" algn="just"/>
            <a:r>
              <a:rPr lang="en-US" dirty="0" smtClean="0"/>
              <a:t>Much easier to extract from regulatory SOEs than from producing SOEs</a:t>
            </a:r>
            <a:endParaRPr lang="en-US" dirty="0"/>
          </a:p>
          <a:p>
            <a:pPr lvl="1" algn="just"/>
            <a:r>
              <a:rPr lang="en-US" sz="2200" dirty="0"/>
              <a:t>Declining service quality – education, health, </a:t>
            </a:r>
            <a:r>
              <a:rPr lang="en-US" sz="2200" dirty="0" smtClean="0"/>
              <a:t>security</a:t>
            </a:r>
          </a:p>
          <a:p>
            <a:pPr lvl="2" algn="just"/>
            <a:r>
              <a:rPr lang="en-US" dirty="0" smtClean="0"/>
              <a:t>Public </a:t>
            </a:r>
            <a:r>
              <a:rPr lang="en-US" dirty="0"/>
              <a:t>finance </a:t>
            </a:r>
            <a:r>
              <a:rPr lang="en-US" dirty="0" smtClean="0"/>
              <a:t>injustice: the heavily taxed middle class no longer accesses most public services	</a:t>
            </a:r>
            <a:endParaRPr lang="en-US" sz="22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962"/>
            <a:ext cx="10515600" cy="864584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Tragic </a:t>
            </a:r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Neoliberalism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135" y="1187670"/>
            <a:ext cx="11492564" cy="567032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Financial Sector: the only one profiting … by design!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1006" y="2017554"/>
            <a:ext cx="116176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Emblem of capitalism: most/only lucrative sector</a:t>
            </a:r>
          </a:p>
          <a:p>
            <a:endParaRPr lang="en-US" sz="1000" dirty="0"/>
          </a:p>
          <a:p>
            <a:r>
              <a:rPr lang="en-US" sz="2200" b="1" dirty="0" smtClean="0"/>
              <a:t>Poverty-deepening intermediation under central bank watch/protection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Financial institutions downplay the distinction between systemic &amp; idiosyncratic risk (Ref: 2012)</a:t>
            </a:r>
          </a:p>
          <a:p>
            <a:endParaRPr lang="en-US" sz="1000" dirty="0"/>
          </a:p>
          <a:p>
            <a:r>
              <a:rPr lang="en-US" sz="2200" b="1" dirty="0" smtClean="0"/>
              <a:t>Yet McKinnon (1973); Shaw (1973) got it wrong!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Financial liberalization has not increased private lending; created “non-banks”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r"/>
            <a:r>
              <a:rPr lang="en-US" dirty="0" smtClean="0"/>
              <a:t>Data source: RBM, various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989311"/>
              </p:ext>
            </p:extLst>
          </p:nvPr>
        </p:nvGraphicFramePr>
        <p:xfrm>
          <a:off x="552458" y="4226738"/>
          <a:ext cx="10409833" cy="2178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7293">
                  <a:extLst>
                    <a:ext uri="{9D8B030D-6E8A-4147-A177-3AD203B41FA5}">
                      <a16:colId xmlns:a16="http://schemas.microsoft.com/office/drawing/2014/main" val="3778765143"/>
                    </a:ext>
                  </a:extLst>
                </a:gridCol>
                <a:gridCol w="1439247">
                  <a:extLst>
                    <a:ext uri="{9D8B030D-6E8A-4147-A177-3AD203B41FA5}">
                      <a16:colId xmlns:a16="http://schemas.microsoft.com/office/drawing/2014/main" val="2328840460"/>
                    </a:ext>
                  </a:extLst>
                </a:gridCol>
                <a:gridCol w="1439247">
                  <a:extLst>
                    <a:ext uri="{9D8B030D-6E8A-4147-A177-3AD203B41FA5}">
                      <a16:colId xmlns:a16="http://schemas.microsoft.com/office/drawing/2014/main" val="1510914363"/>
                    </a:ext>
                  </a:extLst>
                </a:gridCol>
                <a:gridCol w="1439247">
                  <a:extLst>
                    <a:ext uri="{9D8B030D-6E8A-4147-A177-3AD203B41FA5}">
                      <a16:colId xmlns:a16="http://schemas.microsoft.com/office/drawing/2014/main" val="2192043848"/>
                    </a:ext>
                  </a:extLst>
                </a:gridCol>
                <a:gridCol w="2144799">
                  <a:extLst>
                    <a:ext uri="{9D8B030D-6E8A-4147-A177-3AD203B41FA5}">
                      <a16:colId xmlns:a16="http://schemas.microsoft.com/office/drawing/2014/main" val="454481565"/>
                    </a:ext>
                  </a:extLst>
                </a:gridCol>
              </a:tblGrid>
              <a:tr h="29670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Commercial Bank Balance Sheets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89216086"/>
                  </a:ext>
                </a:extLst>
              </a:tr>
              <a:tr h="296701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June 2020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June 2018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1990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93191883"/>
                  </a:ext>
                </a:extLst>
              </a:tr>
              <a:tr h="2967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Assets/Liabilities (% of GDP)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30.4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29.4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52709143"/>
                  </a:ext>
                </a:extLst>
              </a:tr>
              <a:tr h="2967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Private sector deposits (% of GDP)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13.9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17.5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not ok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5635885"/>
                  </a:ext>
                </a:extLst>
              </a:tr>
              <a:tr h="2967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Private sector loans (% of GDP)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not ok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32390097"/>
                  </a:ext>
                </a:extLst>
              </a:tr>
              <a:tr h="2967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Private sector loans (% of assets)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27.8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28.3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49.0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too bad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00272691"/>
                  </a:ext>
                </a:extLst>
              </a:tr>
              <a:tr h="2967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Official sector loans (% of assets)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37.5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12.0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crowding-out?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11480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1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Tragic </a:t>
            </a:r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Neoliberalism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135" y="2489584"/>
            <a:ext cx="11492564" cy="4045969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378" y="1411555"/>
            <a:ext cx="1197382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Criticism against deficit-budgeting by orthodox economists is dangerous and damaging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Capital account deficit is a necessary stimulant with idle resources (Keynes, 1936; Lerner, 1943)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Poses a worrisome limitation on the government’s ability to pursue public purpose (Armstrong, 2019)</a:t>
            </a:r>
          </a:p>
          <a:p>
            <a:endParaRPr lang="en-US" dirty="0"/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Resurgence of interest in Keynes’ work among policy-makers since the financial crisis, 2007-08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Should have </a:t>
            </a:r>
            <a:r>
              <a:rPr lang="en-US" sz="2200" dirty="0" err="1" smtClean="0"/>
              <a:t>catalysed</a:t>
            </a:r>
            <a:r>
              <a:rPr lang="en-US" sz="2200" dirty="0" smtClean="0"/>
              <a:t> an end to the neoclassical domination, but for power play; incentive structure (</a:t>
            </a:r>
            <a:r>
              <a:rPr lang="en-US" sz="2200" dirty="0" err="1" smtClean="0"/>
              <a:t>Skidelsy</a:t>
            </a:r>
            <a:r>
              <a:rPr lang="en-US" sz="2200" dirty="0" smtClean="0"/>
              <a:t>, 2010; </a:t>
            </a:r>
            <a:r>
              <a:rPr lang="en-US" sz="2200" dirty="0" err="1" smtClean="0"/>
              <a:t>Dymski</a:t>
            </a:r>
            <a:r>
              <a:rPr lang="en-US" sz="2200" dirty="0" smtClean="0"/>
              <a:t>, 2013)</a:t>
            </a:r>
          </a:p>
          <a:p>
            <a:endParaRPr lang="en-US" dirty="0"/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COVID-19 creates new wave of interest in the economic role of the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Active fiscal policy pivotal in resolving the </a:t>
            </a:r>
            <a:r>
              <a:rPr lang="en-US" sz="2200" dirty="0"/>
              <a:t>crisis </a:t>
            </a:r>
            <a:r>
              <a:rPr lang="en-US" sz="2200" dirty="0" smtClean="0"/>
              <a:t>(</a:t>
            </a:r>
            <a:r>
              <a:rPr lang="en-US" sz="2200" dirty="0" err="1" smtClean="0"/>
              <a:t>Obeng-Odoom</a:t>
            </a:r>
            <a:r>
              <a:rPr lang="en-US" sz="2200" dirty="0"/>
              <a:t>, </a:t>
            </a:r>
            <a:r>
              <a:rPr lang="en-US" sz="2200" dirty="0" smtClean="0"/>
              <a:t>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7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Preamble: Our Story is the Story of Africa, yet Unique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51" y="1549666"/>
            <a:ext cx="10885450" cy="5062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Albert Luthuli’s Prophecy …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 algn="just">
              <a:buNone/>
            </a:pPr>
            <a:r>
              <a:rPr lang="en-US" sz="2800" dirty="0" smtClean="0"/>
              <a:t>“Africa </a:t>
            </a:r>
            <a:r>
              <a:rPr lang="en-US" sz="2800" dirty="0"/>
              <a:t>is a vital subject matter in the world today, a focal point of world interest and concern. Could it not be that history has delayed her rebirth for a purpose? The situation confronts her with inescapable challenges, but more importantly with opportunities for service to herself and mankind. </a:t>
            </a:r>
            <a:r>
              <a:rPr lang="en-US" sz="2800" dirty="0">
                <a:solidFill>
                  <a:srgbClr val="FF0000"/>
                </a:solidFill>
              </a:rPr>
              <a:t>She evades the challenges and neglects the opportunities to her shame, if not her doom</a:t>
            </a:r>
            <a:r>
              <a:rPr lang="en-US" sz="2800" dirty="0" smtClean="0"/>
              <a:t>”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r">
              <a:buNone/>
            </a:pPr>
            <a:r>
              <a:rPr lang="en-US" dirty="0" smtClean="0"/>
              <a:t>Luthuli</a:t>
            </a:r>
            <a:r>
              <a:rPr lang="en-US" dirty="0"/>
              <a:t>, </a:t>
            </a:r>
            <a:r>
              <a:rPr lang="en-US" dirty="0" smtClean="0"/>
              <a:t>1961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85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Tragic </a:t>
            </a:r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Neoliberalism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135" y="2489584"/>
            <a:ext cx="11492564" cy="4045969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378" y="1411555"/>
            <a:ext cx="1197382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There is no scientific evidence of fiscal dominance in Malawi</a:t>
            </a:r>
          </a:p>
          <a:p>
            <a:r>
              <a:rPr lang="en-US" sz="2400" dirty="0" smtClean="0"/>
              <a:t>“… fiscal </a:t>
            </a:r>
            <a:r>
              <a:rPr lang="en-US" sz="2400" dirty="0"/>
              <a:t>deficits </a:t>
            </a:r>
            <a:r>
              <a:rPr lang="en-US" sz="2400" dirty="0" smtClean="0"/>
              <a:t>and domestic </a:t>
            </a:r>
            <a:r>
              <a:rPr lang="en-US" sz="2400" dirty="0"/>
              <a:t>financing are generally not inflationary in Malawi, contrary to </a:t>
            </a:r>
            <a:r>
              <a:rPr lang="en-US" sz="2400" dirty="0" smtClean="0"/>
              <a:t>the established </a:t>
            </a:r>
            <a:r>
              <a:rPr lang="en-US" sz="2400" dirty="0"/>
              <a:t>neoliberal </a:t>
            </a:r>
            <a:r>
              <a:rPr lang="en-US" sz="2400" dirty="0" smtClean="0"/>
              <a:t>theory”						Mangani, 2020)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We can avoid excessive aversion to public debt to borrow for investment (not consumption)</a:t>
            </a:r>
          </a:p>
          <a:p>
            <a:pPr algn="just"/>
            <a:r>
              <a:rPr lang="en-US" sz="2400" dirty="0"/>
              <a:t>T</a:t>
            </a:r>
            <a:r>
              <a:rPr lang="en-US" sz="2400" dirty="0" smtClean="0"/>
              <a:t>here </a:t>
            </a:r>
            <a:r>
              <a:rPr lang="en-US" sz="2400" dirty="0"/>
              <a:t>is nothing characteristically bad about </a:t>
            </a:r>
            <a:r>
              <a:rPr lang="en-US" sz="2400" dirty="0" smtClean="0"/>
              <a:t>government borrowing</a:t>
            </a:r>
            <a:r>
              <a:rPr lang="en-US" sz="2400" dirty="0"/>
              <a:t>; </a:t>
            </a:r>
            <a:r>
              <a:rPr lang="en-US" sz="2400" dirty="0" smtClean="0"/>
              <a:t>macroeconomic </a:t>
            </a:r>
            <a:r>
              <a:rPr lang="en-US" sz="2400" dirty="0"/>
              <a:t>policies must reflect pragmatism rather </a:t>
            </a:r>
            <a:r>
              <a:rPr lang="en-US" sz="2400" dirty="0" smtClean="0"/>
              <a:t>than consistency </a:t>
            </a:r>
            <a:r>
              <a:rPr lang="en-US" sz="2400" dirty="0"/>
              <a:t>with some traditional doctrine; and that excessive aversion to </a:t>
            </a:r>
            <a:r>
              <a:rPr lang="en-US" sz="2400" dirty="0" smtClean="0"/>
              <a:t>public debt </a:t>
            </a:r>
            <a:r>
              <a:rPr lang="en-US" sz="2400" dirty="0"/>
              <a:t>may lead to bad policies </a:t>
            </a:r>
            <a:r>
              <a:rPr lang="en-US" sz="2400" dirty="0" smtClean="0"/>
              <a:t>			Armstrong</a:t>
            </a:r>
            <a:r>
              <a:rPr lang="en-US" sz="2400" dirty="0"/>
              <a:t>, </a:t>
            </a:r>
            <a:r>
              <a:rPr lang="en-US" sz="2400" dirty="0" smtClean="0"/>
              <a:t>2019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We all know the primary objective of neoliberalism</a:t>
            </a:r>
          </a:p>
          <a:p>
            <a:pPr algn="just"/>
            <a:r>
              <a:rPr lang="en-US" sz="2400" dirty="0" smtClean="0"/>
              <a:t>Neoliberalism </a:t>
            </a:r>
            <a:r>
              <a:rPr lang="en-US" sz="2400" dirty="0"/>
              <a:t>was designed to serve the economic and geopolitical interests of Western </a:t>
            </a:r>
            <a:r>
              <a:rPr lang="en-US" sz="2400" dirty="0" smtClean="0"/>
              <a:t>governments									</a:t>
            </a:r>
            <a:r>
              <a:rPr lang="en-US" sz="2400" dirty="0" err="1" smtClean="0"/>
              <a:t>Chipeta</a:t>
            </a:r>
            <a:r>
              <a:rPr lang="en-US" sz="2400" dirty="0"/>
              <a:t>, 2009</a:t>
            </a:r>
          </a:p>
          <a:p>
            <a:pPr algn="just"/>
            <a:r>
              <a:rPr lang="en-US" sz="2400" dirty="0" smtClean="0"/>
              <a:t>Neoliberalism has not delivered Pareto-optimal outcomes in Malawi</a:t>
            </a:r>
          </a:p>
          <a:p>
            <a:pPr algn="just"/>
            <a:r>
              <a:rPr lang="en-US" sz="2400" dirty="0" smtClean="0"/>
              <a:t>“</a:t>
            </a:r>
            <a:r>
              <a:rPr lang="en-US" sz="2400" dirty="0" err="1" smtClean="0"/>
              <a:t>Liberalisation</a:t>
            </a:r>
            <a:r>
              <a:rPr lang="en-US" sz="2400" dirty="0" smtClean="0"/>
              <a:t> of the economy is the institutionalization of greed”		</a:t>
            </a:r>
            <a:r>
              <a:rPr lang="en-US" sz="2400" dirty="0" err="1" smtClean="0"/>
              <a:t>Asaria</a:t>
            </a:r>
            <a:r>
              <a:rPr lang="en-US" sz="2400" dirty="0" smtClean="0"/>
              <a:t>, 1994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9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406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Tragic </a:t>
            </a:r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Neoliberalism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135" y="1116532"/>
            <a:ext cx="11492564" cy="54190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How is Such Economic Immorality Sustained?</a:t>
            </a:r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dirty="0" smtClean="0"/>
              <a:t>Brainwashing: mental programming &amp; enslavement</a:t>
            </a:r>
          </a:p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dirty="0" smtClean="0"/>
              <a:t>Divide &amp; rule: differential public sector incentives </a:t>
            </a:r>
          </a:p>
          <a:p>
            <a:pPr marL="0" indent="0" algn="ctr">
              <a:buNone/>
            </a:pPr>
            <a:r>
              <a:rPr lang="en-US" sz="2400" dirty="0" smtClean="0"/>
              <a:t>(e.g. central bank independence)</a:t>
            </a:r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dirty="0" smtClean="0"/>
              <a:t>Distractions from things that matter most</a:t>
            </a:r>
          </a:p>
          <a:p>
            <a:pPr marL="0" indent="0" algn="ctr">
              <a:buNone/>
            </a:pPr>
            <a:r>
              <a:rPr lang="en-US" sz="2400" dirty="0" smtClean="0"/>
              <a:t>(e.g. from the mismatch between population &amp; economic growth to homosexuality</a:t>
            </a:r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dirty="0" smtClean="0"/>
              <a:t>Sheer collective gullibility</a:t>
            </a:r>
          </a:p>
          <a:p>
            <a:pPr marL="0" indent="0" algn="just">
              <a:buNone/>
            </a:pPr>
            <a:r>
              <a:rPr lang="en-US" sz="2200" dirty="0" smtClean="0"/>
              <a:t> “They may indeed see but not perceive, and may indeed hear but not understand, lest they should turn and be forgiven </a:t>
            </a:r>
            <a:r>
              <a:rPr lang="en-US" sz="2200" dirty="0" smtClean="0">
                <a:solidFill>
                  <a:srgbClr val="FF0000"/>
                </a:solidFill>
              </a:rPr>
              <a:t>(i.e., and prosper)</a:t>
            </a:r>
            <a:r>
              <a:rPr lang="en-US" sz="2200" dirty="0" smtClean="0"/>
              <a:t>” 					The Bible, Mark 4:12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0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0792" y="2271562"/>
            <a:ext cx="8980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B050"/>
                </a:solidFill>
              </a:rPr>
              <a:t>The Necessity for Economic Independence</a:t>
            </a:r>
            <a:endParaRPr lang="en-US" sz="30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907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Necessity of Economic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0468" y="972152"/>
            <a:ext cx="8954430" cy="53505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</a:rPr>
              <a:t>“Insanity: doing the same thing over and over again and expecting different results.” </a:t>
            </a:r>
            <a:r>
              <a:rPr lang="en-US" sz="2400" dirty="0"/>
              <a:t>	</a:t>
            </a:r>
            <a:r>
              <a:rPr lang="en-US" sz="2400" dirty="0" smtClean="0"/>
              <a:t>				    Albert Einstein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“If you always do what you always did, you’ll always get what you always got”	</a:t>
            </a:r>
            <a:r>
              <a:rPr lang="en-US" sz="2400" dirty="0" smtClean="0"/>
              <a:t>						Unknown</a:t>
            </a: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The neoliberal experiment has been running for too long</a:t>
            </a:r>
          </a:p>
          <a:p>
            <a:pPr lvl="1" algn="just"/>
            <a:r>
              <a:rPr lang="en-US" sz="2200" dirty="0" smtClean="0"/>
              <a:t>Stuck in the short-run for 40 years!</a:t>
            </a:r>
          </a:p>
          <a:p>
            <a:pPr lvl="1" algn="just"/>
            <a:r>
              <a:rPr lang="en-US" sz="2200" dirty="0" smtClean="0"/>
              <a:t>It makes mockery of political independence</a:t>
            </a:r>
          </a:p>
          <a:p>
            <a:pPr lvl="1" algn="just"/>
            <a:r>
              <a:rPr lang="en-US" sz="2200" dirty="0" smtClean="0"/>
              <a:t>It will not halt itself; it is “delivering”!</a:t>
            </a:r>
          </a:p>
          <a:p>
            <a:pPr lvl="1" algn="just"/>
            <a:r>
              <a:rPr lang="en-US" sz="2200" dirty="0" smtClean="0"/>
              <a:t>“</a:t>
            </a:r>
            <a:r>
              <a:rPr lang="en-US" sz="2200" dirty="0" err="1" smtClean="0"/>
              <a:t>Mfundo</a:t>
            </a:r>
            <a:r>
              <a:rPr lang="en-US" sz="2200" dirty="0" smtClean="0"/>
              <a:t> </a:t>
            </a:r>
            <a:r>
              <a:rPr lang="en-US" sz="2200" dirty="0" err="1" smtClean="0"/>
              <a:t>zachumazi</a:t>
            </a:r>
            <a:r>
              <a:rPr lang="en-US" sz="2200" dirty="0" smtClean="0"/>
              <a:t> </a:t>
            </a:r>
            <a:r>
              <a:rPr lang="en-US" sz="2200" dirty="0" err="1" smtClean="0"/>
              <a:t>zabwera</a:t>
            </a:r>
            <a:r>
              <a:rPr lang="en-US" sz="2200" dirty="0" smtClean="0"/>
              <a:t> </a:t>
            </a:r>
            <a:r>
              <a:rPr lang="en-US" sz="2200" dirty="0" err="1" smtClean="0"/>
              <a:t>udyo</a:t>
            </a:r>
            <a:r>
              <a:rPr lang="en-US" sz="2200" dirty="0" smtClean="0"/>
              <a:t>” (</a:t>
            </a:r>
            <a:r>
              <a:rPr lang="en-US" sz="2200" dirty="0" err="1" smtClean="0"/>
              <a:t>Mlaka</a:t>
            </a:r>
            <a:r>
              <a:rPr lang="en-US" sz="2200" dirty="0" smtClean="0"/>
              <a:t> </a:t>
            </a:r>
            <a:r>
              <a:rPr lang="en-US" sz="2200" dirty="0" err="1" smtClean="0"/>
              <a:t>Maliro</a:t>
            </a:r>
            <a:r>
              <a:rPr lang="en-US" sz="2200" dirty="0" smtClean="0"/>
              <a:t>)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72" y="2074125"/>
            <a:ext cx="2163606" cy="250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907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Necessity of Economic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72152"/>
            <a:ext cx="12192000" cy="58858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600" b="1" dirty="0" smtClean="0"/>
              <a:t>Economic independence is much easier said than done; high order; suicidal</a:t>
            </a:r>
          </a:p>
          <a:p>
            <a:pPr lvl="1" algn="just"/>
            <a:r>
              <a:rPr lang="en-US" dirty="0" smtClean="0"/>
              <a:t>Lumumba, </a:t>
            </a:r>
            <a:r>
              <a:rPr lang="en-US" dirty="0" err="1" smtClean="0"/>
              <a:t>Sankara</a:t>
            </a:r>
            <a:r>
              <a:rPr lang="en-US" dirty="0" smtClean="0"/>
              <a:t>, </a:t>
            </a:r>
            <a:r>
              <a:rPr lang="en-US" dirty="0" err="1" smtClean="0"/>
              <a:t>Gadaffi’s</a:t>
            </a:r>
            <a:r>
              <a:rPr lang="en-US" dirty="0" smtClean="0"/>
              <a:t>, Mugabe</a:t>
            </a:r>
          </a:p>
          <a:p>
            <a:pPr lvl="1" algn="just"/>
            <a:r>
              <a:rPr lang="en-US" dirty="0" smtClean="0"/>
              <a:t>Will require very concerted effort and focus</a:t>
            </a:r>
            <a:endParaRPr lang="en-US" dirty="0"/>
          </a:p>
          <a:p>
            <a:pPr marL="0" indent="0" algn="just">
              <a:buNone/>
            </a:pPr>
            <a:endParaRPr lang="en-US" sz="5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2600" b="1" dirty="0" smtClean="0"/>
              <a:t>Malawi needs disentanglement from the shackles of economic dependence</a:t>
            </a:r>
          </a:p>
          <a:p>
            <a:pPr lvl="1" algn="just"/>
            <a:r>
              <a:rPr lang="en-US" dirty="0" smtClean="0"/>
              <a:t>Malawi needs pragmatic economic management</a:t>
            </a:r>
          </a:p>
          <a:p>
            <a:pPr lvl="1" algn="just"/>
            <a:r>
              <a:rPr lang="en-US" dirty="0" smtClean="0"/>
              <a:t>Malawi must develop home-grown solutions (</a:t>
            </a:r>
            <a:r>
              <a:rPr lang="en-US" dirty="0"/>
              <a:t>R</a:t>
            </a:r>
            <a:r>
              <a:rPr lang="en-US" dirty="0" smtClean="0"/>
              <a:t>ef: Singapore</a:t>
            </a:r>
            <a:r>
              <a:rPr lang="en-US" dirty="0"/>
              <a:t>,</a:t>
            </a:r>
            <a:r>
              <a:rPr lang="en-US" dirty="0" smtClean="0"/>
              <a:t> Tanzania,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 algn="just"/>
            <a:r>
              <a:rPr lang="en-US" dirty="0" smtClean="0"/>
              <a:t>Malawi needs a developmental state: don’t throw away Keynes &amp; Lerner</a:t>
            </a:r>
          </a:p>
          <a:p>
            <a:pPr lvl="1" algn="just"/>
            <a:r>
              <a:rPr lang="en-US" dirty="0" smtClean="0"/>
              <a:t>Malawi must rationalize aid (and financing in general) to work for country</a:t>
            </a:r>
          </a:p>
          <a:p>
            <a:pPr lvl="1" algn="just"/>
            <a:endParaRPr lang="en-US" sz="500" dirty="0"/>
          </a:p>
          <a:p>
            <a:pPr marL="0" indent="0" algn="just">
              <a:buNone/>
            </a:pPr>
            <a:r>
              <a:rPr lang="en-US" sz="2400" b="1" dirty="0" smtClean="0"/>
              <a:t>Actualize presidential hints on economic independence; aid graduation</a:t>
            </a:r>
          </a:p>
          <a:p>
            <a:pPr marL="457200" lvl="1" indent="0" algn="just">
              <a:buNone/>
            </a:pPr>
            <a:r>
              <a:rPr lang="en-US" sz="2200" dirty="0" smtClean="0"/>
              <a:t>“I am fully aware that while our founding fathers and mothers accomplished their goal of national liberation and their sons and daughters accomplished their goal of political liberation, it is </a:t>
            </a:r>
            <a:r>
              <a:rPr lang="en-US" sz="2200" b="1" u="sng" dirty="0" smtClean="0">
                <a:solidFill>
                  <a:srgbClr val="FF0000"/>
                </a:solidFill>
              </a:rPr>
              <a:t>your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generation that must accomplish the goal of economic liberation”		</a:t>
            </a:r>
            <a:r>
              <a:rPr lang="en-US" sz="2200" b="1" dirty="0" smtClean="0"/>
              <a:t>L. </a:t>
            </a:r>
            <a:r>
              <a:rPr lang="en-US" sz="2200" b="1" dirty="0" err="1" smtClean="0"/>
              <a:t>Chakwera</a:t>
            </a:r>
            <a:r>
              <a:rPr lang="en-US" sz="2200" b="1" dirty="0" smtClean="0"/>
              <a:t>, 6 July 2020</a:t>
            </a:r>
          </a:p>
          <a:p>
            <a:pPr marL="0" indent="0" algn="just">
              <a:buNone/>
            </a:pPr>
            <a:r>
              <a:rPr lang="en-US" sz="2400" dirty="0"/>
              <a:t>	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“Economic management is too pivotal to delegate”</a:t>
            </a:r>
            <a:endParaRPr lang="en-US" sz="2400" dirty="0" smtClean="0"/>
          </a:p>
          <a:p>
            <a:pPr lvl="1" algn="just"/>
            <a:endParaRPr lang="en-US" sz="2000" dirty="0" smtClean="0"/>
          </a:p>
          <a:p>
            <a:pPr marL="0" indent="0" algn="just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6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0792" y="2271562"/>
            <a:ext cx="8980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B050"/>
                </a:solidFill>
              </a:rPr>
              <a:t>Economic Independence: </a:t>
            </a:r>
          </a:p>
          <a:p>
            <a:pPr algn="ctr"/>
            <a:r>
              <a:rPr lang="en-US" sz="3000" dirty="0" smtClean="0">
                <a:solidFill>
                  <a:srgbClr val="00B050"/>
                </a:solidFill>
              </a:rPr>
              <a:t>The Enormous Challenge of Attainment</a:t>
            </a:r>
            <a:endParaRPr lang="en-US" sz="30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6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907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Challenge to Economic Independence #1: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72152"/>
            <a:ext cx="12192000" cy="58858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“Development is always and everywhere a leadership-driven process”</a:t>
            </a:r>
          </a:p>
          <a:p>
            <a:pPr marL="0" indent="0" algn="just">
              <a:buNone/>
            </a:pPr>
            <a:endParaRPr lang="en-US" sz="1000" dirty="0" smtClean="0"/>
          </a:p>
          <a:p>
            <a:pPr marL="0" indent="0" algn="just">
              <a:buNone/>
            </a:pPr>
            <a:r>
              <a:rPr lang="en-US" sz="2400" b="1" dirty="0" smtClean="0"/>
              <a:t>Malawi has been running costly, non-converging experiments with leadership</a:t>
            </a:r>
          </a:p>
          <a:p>
            <a:pPr lvl="1" algn="just"/>
            <a:r>
              <a:rPr lang="en-US" sz="2200" dirty="0" smtClean="0"/>
              <a:t>We have tried the old and not-so-old; male and female; prepared and accidental, diasporic and home-grown; fine minds and dunderheads, educated and educationally deprived; outright thieves and …</a:t>
            </a:r>
          </a:p>
          <a:p>
            <a:pPr marL="0" indent="0" algn="just">
              <a:buNone/>
            </a:pPr>
            <a:endParaRPr lang="en-US" sz="1000" dirty="0" smtClean="0"/>
          </a:p>
          <a:p>
            <a:pPr marL="0" indent="0" algn="just">
              <a:buNone/>
            </a:pPr>
            <a:r>
              <a:rPr lang="en-US" sz="2400" b="1" dirty="0" smtClean="0"/>
              <a:t>Have we paid in full for the August 1964 Cabinet Crisis?</a:t>
            </a:r>
          </a:p>
          <a:p>
            <a:pPr marL="0" indent="0" algn="just">
              <a:buNone/>
            </a:pPr>
            <a:endParaRPr lang="en-US" sz="1000" dirty="0" smtClean="0"/>
          </a:p>
          <a:p>
            <a:pPr marL="0" indent="0" algn="just">
              <a:buNone/>
            </a:pPr>
            <a:r>
              <a:rPr lang="en-US" sz="2400" b="1" dirty="0" smtClean="0"/>
              <a:t>Malawi has a rare opportunity to reset the leadership button</a:t>
            </a:r>
          </a:p>
          <a:p>
            <a:pPr lvl="1" algn="just"/>
            <a:r>
              <a:rPr lang="en-US" sz="2200" dirty="0" smtClean="0"/>
              <a:t>Changing political </a:t>
            </a:r>
            <a:r>
              <a:rPr lang="en-US" sz="2200" dirty="0"/>
              <a:t>leadership creates an opportunity for implementing comprehensive economic policy reforms to achieve development </a:t>
            </a:r>
            <a:r>
              <a:rPr lang="en-US" sz="2200" dirty="0" smtClean="0"/>
              <a:t>outcomes				Williamson</a:t>
            </a:r>
            <a:r>
              <a:rPr lang="en-US" sz="2200" dirty="0"/>
              <a:t>, </a:t>
            </a:r>
            <a:r>
              <a:rPr lang="en-US" sz="2200" dirty="0" smtClean="0"/>
              <a:t>1994</a:t>
            </a:r>
          </a:p>
          <a:p>
            <a:pPr lvl="1" algn="just"/>
            <a:r>
              <a:rPr lang="en-US" sz="2200" dirty="0" smtClean="0"/>
              <a:t>Did </a:t>
            </a:r>
            <a:r>
              <a:rPr lang="en-US" sz="2200" dirty="0"/>
              <a:t>we really have a government in waiting </a:t>
            </a:r>
            <a:r>
              <a:rPr lang="en-US" sz="2200" dirty="0" smtClean="0"/>
              <a:t>post-February </a:t>
            </a:r>
            <a:r>
              <a:rPr lang="en-US" sz="2200" dirty="0"/>
              <a:t>2020?</a:t>
            </a:r>
          </a:p>
          <a:p>
            <a:pPr lvl="1" algn="just"/>
            <a:r>
              <a:rPr lang="en-US" sz="2200" dirty="0" smtClean="0"/>
              <a:t>Is </a:t>
            </a:r>
            <a:r>
              <a:rPr lang="en-US" sz="2200" dirty="0"/>
              <a:t>it another “stab in the dark”? </a:t>
            </a:r>
          </a:p>
          <a:p>
            <a:pPr lvl="1" algn="just"/>
            <a:endParaRPr lang="en-US" sz="1000" dirty="0" smtClean="0"/>
          </a:p>
          <a:p>
            <a:pPr marL="0" indent="0" algn="just">
              <a:buNone/>
            </a:pPr>
            <a:r>
              <a:rPr lang="en-US" sz="2400" b="1" dirty="0" smtClean="0"/>
              <a:t>Is it “the more things change, the more they remain the same”?</a:t>
            </a:r>
          </a:p>
          <a:p>
            <a:pPr lvl="1" algn="just"/>
            <a:endParaRPr lang="en-US" sz="2200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71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907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Challenge to Economic Independence #1: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72152"/>
            <a:ext cx="12192000" cy="5885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“Development is always and everywhere a leadership-driven process”</a:t>
            </a:r>
          </a:p>
          <a:p>
            <a:pPr marL="0" indent="0" algn="just">
              <a:buNone/>
            </a:pPr>
            <a:endParaRPr lang="en-US" sz="1000" dirty="0" smtClean="0"/>
          </a:p>
          <a:p>
            <a:pPr marL="0" indent="0" algn="just">
              <a:buNone/>
            </a:pPr>
            <a:r>
              <a:rPr lang="en-US" sz="2400" dirty="0" smtClean="0"/>
              <a:t>Leadership = the political will to drive change, not joining the masses in lamentation</a:t>
            </a:r>
          </a:p>
          <a:p>
            <a:pPr lvl="1" algn="just"/>
            <a:r>
              <a:rPr lang="en-US" sz="2200" dirty="0" smtClean="0"/>
              <a:t>No common problems </a:t>
            </a:r>
            <a:r>
              <a:rPr lang="en-US" sz="2200" dirty="0" smtClean="0">
                <a:sym typeface="Symbol" panose="05050102010706020507" pitchFamily="18" charset="2"/>
              </a:rPr>
              <a:t> no need for leadership</a:t>
            </a:r>
            <a:endParaRPr lang="en-US" sz="2200" dirty="0" smtClean="0"/>
          </a:p>
          <a:p>
            <a:pPr marL="0" indent="0" algn="just">
              <a:buNone/>
            </a:pPr>
            <a:endParaRPr lang="en-US" sz="1000" dirty="0" smtClean="0"/>
          </a:p>
          <a:p>
            <a:pPr marL="0" indent="0" algn="just">
              <a:buNone/>
            </a:pPr>
            <a:r>
              <a:rPr lang="en-US" sz="2400" dirty="0" smtClean="0"/>
              <a:t>“Bad law = law that thwarts good leadership from doing the right thing” </a:t>
            </a:r>
          </a:p>
          <a:p>
            <a:pPr marL="0" indent="0" algn="just">
              <a:buNone/>
            </a:pPr>
            <a:endParaRPr lang="en-US" sz="1000" dirty="0" smtClean="0"/>
          </a:p>
          <a:p>
            <a:pPr marL="0" indent="0" algn="just">
              <a:buNone/>
            </a:pPr>
            <a:r>
              <a:rPr lang="en-US" sz="2400" dirty="0" smtClean="0"/>
              <a:t>Dilemma: democracy versus political stability; patriotism, benevolence</a:t>
            </a:r>
          </a:p>
          <a:p>
            <a:pPr marL="800100" lvl="2" indent="-342900" algn="just">
              <a:spcBef>
                <a:spcPts val="1000"/>
              </a:spcBef>
            </a:pPr>
            <a:r>
              <a:rPr lang="en-US" sz="2200" dirty="0" smtClean="0"/>
              <a:t>(Africa’s) </a:t>
            </a:r>
            <a:r>
              <a:rPr lang="en-US" sz="2200" dirty="0"/>
              <a:t>model economies are not necessarily model democracies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lvl="1" algn="just"/>
            <a:endParaRPr lang="en-US" sz="2200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5011" y="5149929"/>
            <a:ext cx="11415562" cy="1405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“There is no debate that visionary and transformational leadership characterized by positive values such as unity, patriotism, selflessness, integrity and responsibility is central to the ongoing transformation in Rwanda”</a:t>
            </a:r>
          </a:p>
          <a:p>
            <a:pPr algn="r"/>
            <a:r>
              <a:rPr lang="en-US" sz="2200" dirty="0" smtClean="0"/>
              <a:t>https://www.newtimes.co.rw</a:t>
            </a:r>
            <a:endParaRPr lang="en-US" sz="22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8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907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Challenge to Economic Independence #1: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72152"/>
            <a:ext cx="12192000" cy="5885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“Development is always and everywhere a leadership-driven process”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b="1" dirty="0" smtClean="0"/>
              <a:t>“.. the </a:t>
            </a:r>
            <a:r>
              <a:rPr lang="en-US" sz="2400" b="1" dirty="0"/>
              <a:t>remedy for Malawi’s endemic poverty and development stagnation lies in the emergence of </a:t>
            </a:r>
            <a:r>
              <a:rPr lang="en-US" sz="2400" b="1" dirty="0">
                <a:solidFill>
                  <a:srgbClr val="FF0000"/>
                </a:solidFill>
              </a:rPr>
              <a:t>a leadership that will be inspired by a sense of </a:t>
            </a:r>
            <a:r>
              <a:rPr lang="en-US" sz="2400" b="1" dirty="0" err="1">
                <a:solidFill>
                  <a:srgbClr val="FF0000"/>
                </a:solidFill>
              </a:rPr>
              <a:t>honour</a:t>
            </a:r>
            <a:r>
              <a:rPr lang="en-US" sz="2400" b="1" dirty="0">
                <a:solidFill>
                  <a:srgbClr val="FF0000"/>
                </a:solidFill>
              </a:rPr>
              <a:t>, duty and </a:t>
            </a:r>
            <a:r>
              <a:rPr lang="en-US" sz="2400" b="1" dirty="0" smtClean="0">
                <a:solidFill>
                  <a:srgbClr val="FF0000"/>
                </a:solidFill>
              </a:rPr>
              <a:t>country</a:t>
            </a:r>
            <a:r>
              <a:rPr lang="en-US" sz="2400" b="1" dirty="0" smtClean="0"/>
              <a:t>…. </a:t>
            </a:r>
            <a:r>
              <a:rPr lang="en-US" sz="2400" b="1" dirty="0"/>
              <a:t>a larger-than-life leadership that could preside over the creation of inclusive economic and political institutions, and adamantly promote their functionality as a foundation for durable macroeconomic and social </a:t>
            </a:r>
            <a:r>
              <a:rPr lang="en-US" sz="2400" b="1" dirty="0" smtClean="0"/>
              <a:t>… driven </a:t>
            </a:r>
            <a:r>
              <a:rPr lang="en-US" sz="2400" b="1" dirty="0"/>
              <a:t>and owned by the country’s citizens themselves, rather than one </a:t>
            </a:r>
            <a:r>
              <a:rPr lang="en-US" sz="2400" b="1" dirty="0" err="1"/>
              <a:t>moulded</a:t>
            </a:r>
            <a:r>
              <a:rPr lang="en-US" sz="2400" b="1" dirty="0"/>
              <a:t> by self-</a:t>
            </a:r>
            <a:r>
              <a:rPr lang="en-US" sz="2400" b="1" dirty="0" err="1"/>
              <a:t>aggrandising</a:t>
            </a:r>
            <a:r>
              <a:rPr lang="en-US" sz="2400" b="1" dirty="0"/>
              <a:t> external influences. It is only through the emergence of such a leadership and institutions that the shackles of neo-colonialism will be broken; that independence will cease to be a sham; and that a worrisome trend towards the </a:t>
            </a:r>
            <a:r>
              <a:rPr lang="en-US" sz="2400" b="1" dirty="0" err="1"/>
              <a:t>prophesised</a:t>
            </a:r>
            <a:r>
              <a:rPr lang="en-US" sz="2400" b="1" dirty="0"/>
              <a:t> </a:t>
            </a:r>
            <a:r>
              <a:rPr lang="en-US" sz="2400" b="1" dirty="0" smtClean="0"/>
              <a:t>(by Luthuli) doom </a:t>
            </a:r>
            <a:r>
              <a:rPr lang="en-US" sz="2400" b="1" dirty="0"/>
              <a:t>of a failed state will be reversed</a:t>
            </a:r>
            <a:r>
              <a:rPr lang="en-US" sz="2400" b="1" dirty="0" smtClean="0"/>
              <a:t>.”</a:t>
            </a:r>
            <a:r>
              <a:rPr lang="en-US" sz="2400" dirty="0" smtClean="0"/>
              <a:t>	</a:t>
            </a: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Mangani, 2020</a:t>
            </a:r>
            <a:endParaRPr lang="en-US" sz="2400" i="1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79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907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Challenge to Economic Independence #2: Proponents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72152"/>
            <a:ext cx="12192000" cy="5885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“Change is always resisted by those who profit from status quo”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b="1" dirty="0" smtClean="0"/>
              <a:t>The vested interests are grave, the opportunity costs are high</a:t>
            </a:r>
          </a:p>
          <a:p>
            <a:pPr lvl="1" algn="just"/>
            <a:r>
              <a:rPr lang="en-US" sz="2200" dirty="0" smtClean="0"/>
              <a:t>Recall: incentive structures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b="1" dirty="0" smtClean="0"/>
              <a:t>Is graduation from neoliberalism even feasible/conceivable?</a:t>
            </a:r>
          </a:p>
          <a:p>
            <a:pPr lvl="1" algn="just"/>
            <a:r>
              <a:rPr lang="en-US" sz="2200" dirty="0" smtClean="0"/>
              <a:t>Will its proponents &amp; vested interests leg go?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b="1" dirty="0" smtClean="0"/>
              <a:t>If so, how should this be done?</a:t>
            </a:r>
          </a:p>
          <a:p>
            <a:pPr lvl="1" algn="just"/>
            <a:r>
              <a:rPr lang="en-US" sz="2200" dirty="0" smtClean="0"/>
              <a:t>Shock-treatment vs planned transition?</a:t>
            </a:r>
          </a:p>
          <a:p>
            <a:pPr lvl="1" algn="just"/>
            <a:endParaRPr lang="en-US" sz="2200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57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Preamble: Economic Reforms for Resilience?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51" y="1549666"/>
            <a:ext cx="10885450" cy="5062889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2020 ECAMA Annual Economic Conference Theme</a:t>
            </a:r>
          </a:p>
          <a:p>
            <a:pPr marL="457200" lvl="1" indent="0">
              <a:buNone/>
            </a:pPr>
            <a:r>
              <a:rPr lang="en-US" dirty="0" smtClean="0"/>
              <a:t>“Going </a:t>
            </a:r>
            <a:r>
              <a:rPr lang="en-US" dirty="0"/>
              <a:t>beyond macroeconomic stabilization: the need for building resilience to external </a:t>
            </a:r>
            <a:r>
              <a:rPr lang="en-US" dirty="0" smtClean="0"/>
              <a:t>shocks”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Economics: scarcity raises value</a:t>
            </a:r>
          </a:p>
          <a:p>
            <a:pPr lvl="1"/>
            <a:r>
              <a:rPr lang="en-US" dirty="0"/>
              <a:t>Experience with the Lenten Pastoral </a:t>
            </a:r>
            <a:r>
              <a:rPr lang="en-US" dirty="0" smtClean="0"/>
              <a:t>Letters</a:t>
            </a:r>
          </a:p>
          <a:p>
            <a:pPr lvl="2"/>
            <a:r>
              <a:rPr lang="en-US" sz="2200" dirty="0" smtClean="0"/>
              <a:t>The 1991 “treason” letter is a treasure; subsequent ones draw little attention</a:t>
            </a:r>
            <a:endParaRPr lang="en-US" sz="2200" dirty="0"/>
          </a:p>
          <a:p>
            <a:pPr lvl="1"/>
            <a:r>
              <a:rPr lang="en-US" dirty="0" smtClean="0"/>
              <a:t>“Reforms” have been debased </a:t>
            </a:r>
            <a:r>
              <a:rPr lang="en-US" dirty="0"/>
              <a:t>by SAPs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b="1" dirty="0">
                <a:solidFill>
                  <a:srgbClr val="FF0000"/>
                </a:solidFill>
              </a:rPr>
              <a:t>The economic management challenge needs </a:t>
            </a:r>
            <a:r>
              <a:rPr lang="en-US" sz="2400" b="1" dirty="0" smtClean="0">
                <a:solidFill>
                  <a:srgbClr val="FF0000"/>
                </a:solidFill>
              </a:rPr>
              <a:t>much more </a:t>
            </a:r>
            <a:r>
              <a:rPr lang="en-US" sz="2400" b="1" dirty="0">
                <a:solidFill>
                  <a:srgbClr val="FF0000"/>
                </a:solidFill>
              </a:rPr>
              <a:t>than “</a:t>
            </a:r>
            <a:r>
              <a:rPr lang="en-US" sz="2400" b="1" dirty="0" smtClean="0">
                <a:solidFill>
                  <a:srgbClr val="FF0000"/>
                </a:solidFill>
              </a:rPr>
              <a:t>reforms”</a:t>
            </a:r>
          </a:p>
          <a:p>
            <a:pPr lvl="1"/>
            <a:r>
              <a:rPr lang="en-US" dirty="0" smtClean="0"/>
              <a:t>The country needs a “critical juncture”</a:t>
            </a:r>
          </a:p>
          <a:p>
            <a:pPr lvl="1"/>
            <a:r>
              <a:rPr lang="en-US" dirty="0" smtClean="0"/>
              <a:t>Say “Economic Restructuring”?</a:t>
            </a:r>
          </a:p>
          <a:p>
            <a:pPr lvl="1"/>
            <a:r>
              <a:rPr lang="en-US" dirty="0" smtClean="0"/>
              <a:t>Say “Economic Transformation”?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96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907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Challenge to Economic Independence #3: Human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72152"/>
            <a:ext cx="12192000" cy="58858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“How do we deal with deep Indoctrination, brainwashing &amp; sheer gullibility?”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b="1" dirty="0" smtClean="0"/>
              <a:t>The struggle for economic independence is a different ball-game</a:t>
            </a:r>
          </a:p>
          <a:p>
            <a:pPr lvl="1" algn="just"/>
            <a:r>
              <a:rPr lang="en-US" sz="2200" dirty="0" smtClean="0"/>
              <a:t>Fought more intellectually than with guns and bombs, save for the fate of early martyrs</a:t>
            </a:r>
          </a:p>
          <a:p>
            <a:pPr marL="0" indent="0" algn="just">
              <a:buNone/>
            </a:pPr>
            <a:endParaRPr lang="en-US" sz="1000" dirty="0" smtClean="0"/>
          </a:p>
          <a:p>
            <a:pPr marL="0" indent="0" algn="just">
              <a:buNone/>
            </a:pPr>
            <a:r>
              <a:rPr lang="en-US" sz="2400" b="1" dirty="0" smtClean="0"/>
              <a:t>So much education; very little learning</a:t>
            </a:r>
          </a:p>
          <a:p>
            <a:pPr marL="0" indent="0" algn="just">
              <a:buNone/>
            </a:pPr>
            <a:endParaRPr lang="en-US" sz="1000" dirty="0"/>
          </a:p>
          <a:p>
            <a:pPr marL="0" indent="0" algn="just">
              <a:buNone/>
            </a:pPr>
            <a:r>
              <a:rPr lang="en-US" sz="2400" b="1" dirty="0" smtClean="0"/>
              <a:t>Dogmatic, inflexible academics got us here</a:t>
            </a:r>
          </a:p>
          <a:p>
            <a:pPr lvl="1" algn="just"/>
            <a:r>
              <a:rPr lang="en-US" sz="2200" dirty="0"/>
              <a:t>W</a:t>
            </a:r>
            <a:r>
              <a:rPr lang="en-US" sz="2200" dirty="0" smtClean="0"/>
              <a:t>e should burry our heads in the sand; apologize</a:t>
            </a:r>
          </a:p>
          <a:p>
            <a:pPr lvl="1" algn="just"/>
            <a:r>
              <a:rPr lang="en-US" sz="2200" dirty="0" smtClean="0"/>
              <a:t>“Emancipate yourself from mental slavery” – Robert Nest Marley</a:t>
            </a:r>
          </a:p>
          <a:p>
            <a:pPr marL="0" indent="0" algn="just">
              <a:buNone/>
            </a:pPr>
            <a:r>
              <a:rPr lang="en-US" sz="2400" dirty="0" smtClean="0"/>
              <a:t>	</a:t>
            </a:r>
            <a:endParaRPr lang="en-US" sz="1000" dirty="0" smtClean="0"/>
          </a:p>
          <a:p>
            <a:pPr marL="0" indent="0" algn="just">
              <a:buNone/>
            </a:pPr>
            <a:r>
              <a:rPr lang="en-US" sz="2400" b="1" dirty="0" smtClean="0"/>
              <a:t>There will be need to develop a critical mass of though leaders to hatch local solutions</a:t>
            </a:r>
          </a:p>
          <a:p>
            <a:pPr lvl="1" algn="just"/>
            <a:r>
              <a:rPr lang="en-US" sz="2200" dirty="0" smtClean="0"/>
              <a:t>And a critical mass of thought followers to interpret and implement them!</a:t>
            </a:r>
          </a:p>
          <a:p>
            <a:pPr lvl="1" algn="just"/>
            <a:r>
              <a:rPr lang="en-US" sz="2200" dirty="0" smtClean="0"/>
              <a:t>Debased education system offers little hope</a:t>
            </a:r>
          </a:p>
          <a:p>
            <a:pPr lvl="1" algn="just"/>
            <a:endParaRPr lang="en-US" sz="2200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6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907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Finally, as we usually pray for good rains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8185" y="972152"/>
            <a:ext cx="7753815" cy="55736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Submission: A </a:t>
            </a:r>
            <a:r>
              <a:rPr lang="en-US" sz="2600" b="1" dirty="0">
                <a:solidFill>
                  <a:srgbClr val="FF0000"/>
                </a:solidFill>
              </a:rPr>
              <a:t>B</a:t>
            </a:r>
            <a:r>
              <a:rPr lang="en-US" sz="2600" b="1" dirty="0" smtClean="0">
                <a:solidFill>
                  <a:srgbClr val="FF0000"/>
                </a:solidFill>
              </a:rPr>
              <a:t>etter Prayer</a:t>
            </a:r>
          </a:p>
          <a:p>
            <a:pPr marL="0" indent="0" algn="ctr">
              <a:buNone/>
            </a:pPr>
            <a:r>
              <a:rPr lang="en-US" sz="2400" dirty="0" smtClean="0"/>
              <a:t>Don’t pray for rain as if the “</a:t>
            </a:r>
            <a:r>
              <a:rPr lang="en-US" sz="2400" dirty="0" err="1" smtClean="0"/>
              <a:t>shadoof</a:t>
            </a:r>
            <a:r>
              <a:rPr lang="en-US" sz="2400" dirty="0" smtClean="0"/>
              <a:t>” is yet to be invented; </a:t>
            </a:r>
          </a:p>
          <a:p>
            <a:pPr marL="0" indent="0" algn="ctr">
              <a:buNone/>
            </a:pPr>
            <a:r>
              <a:rPr lang="en-US" sz="2400" dirty="0" smtClean="0"/>
              <a:t>Pray for the intelligence/wisdom to “see and perceive”; to “hear and understand”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“God Does Not Change The Condition Of </a:t>
            </a:r>
            <a:r>
              <a:rPr lang="en-US" sz="2600" b="1" dirty="0">
                <a:solidFill>
                  <a:srgbClr val="FF0000"/>
                </a:solidFill>
              </a:rPr>
              <a:t>A</a:t>
            </a:r>
            <a:r>
              <a:rPr lang="en-US" sz="2600" b="1" dirty="0" smtClean="0">
                <a:solidFill>
                  <a:srgbClr val="FF0000"/>
                </a:solidFill>
              </a:rPr>
              <a:t> People Unless They Change It Themselves”</a:t>
            </a:r>
          </a:p>
          <a:p>
            <a:pPr marL="0" indent="0" algn="r">
              <a:buNone/>
            </a:pPr>
            <a:r>
              <a:rPr lang="en-US" sz="2600" b="1" dirty="0" smtClean="0"/>
              <a:t>Qur’an 13:11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23" y="1326810"/>
            <a:ext cx="2154852" cy="2523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23" y="4003289"/>
            <a:ext cx="2154852" cy="254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1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60351"/>
            <a:ext cx="8610600" cy="1152525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2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2439988"/>
            <a:ext cx="7772400" cy="4876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GB" sz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TX</a:t>
            </a:r>
          </a:p>
          <a:p>
            <a:pPr algn="ctr" eaLnBrk="1" hangingPunct="1">
              <a:buFontTx/>
              <a:buNone/>
              <a:defRPr/>
            </a:pPr>
            <a:endParaRPr lang="en-GB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en-GB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2520" y="3381960"/>
            <a:ext cx="9144000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10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zikomo</a:t>
            </a:r>
            <a:endParaRPr lang="en-US" sz="10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1152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0792" y="2271562"/>
            <a:ext cx="8980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B050"/>
                </a:solidFill>
              </a:rPr>
              <a:t>The Incentive Structure</a:t>
            </a:r>
            <a:endParaRPr lang="en-US" sz="30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0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52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Incentive Structure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89786"/>
            <a:ext cx="10731366" cy="5322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“The cumulative set of promised rewards and/or punishments that encourage actors to make a set of </a:t>
            </a:r>
            <a:r>
              <a:rPr lang="en-US" sz="2400" dirty="0" smtClean="0"/>
              <a:t>decisions</a:t>
            </a:r>
            <a:r>
              <a:rPr lang="en-US" sz="2400" dirty="0"/>
              <a:t>”			</a:t>
            </a:r>
            <a:r>
              <a:rPr lang="en-US" sz="2400" dirty="0" smtClean="0"/>
              <a:t>	      </a:t>
            </a:r>
            <a:r>
              <a:rPr lang="en-US" sz="2000" dirty="0" smtClean="0"/>
              <a:t>(www.boundless.com/economics/)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60909" y="3407342"/>
            <a:ext cx="2156059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6393" y="2531445"/>
            <a:ext cx="2132670" cy="3388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Incentive Structure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570969" y="2480593"/>
            <a:ext cx="1973183" cy="14753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Behavior of Individuals</a:t>
            </a:r>
          </a:p>
        </p:txBody>
      </p:sp>
      <p:sp>
        <p:nvSpPr>
          <p:cNvPr id="9" name="Oval 8"/>
          <p:cNvSpPr/>
          <p:nvPr/>
        </p:nvSpPr>
        <p:spPr>
          <a:xfrm>
            <a:off x="5130263" y="1925052"/>
            <a:ext cx="2011682" cy="2213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Behavior of Institutions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436204" y="3657607"/>
            <a:ext cx="2127196" cy="17229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Behavior of countries</a:t>
            </a:r>
            <a:endParaRPr lang="en-US" dirty="0"/>
          </a:p>
        </p:txBody>
      </p:sp>
      <p:sp>
        <p:nvSpPr>
          <p:cNvPr id="12" name="Snip Diagonal Corner Rectangle 11"/>
          <p:cNvSpPr/>
          <p:nvPr/>
        </p:nvSpPr>
        <p:spPr>
          <a:xfrm>
            <a:off x="5322766" y="3539372"/>
            <a:ext cx="2233061" cy="219728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Behavior of multi-nationals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320235" y="2045372"/>
            <a:ext cx="3619904" cy="4239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peoples become at local, regional, national or global levels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(e.g. poverty or prosperity, fragility or resilience)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39062" y="4081110"/>
            <a:ext cx="800986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31444" y="3126217"/>
            <a:ext cx="1130169" cy="28112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9" idx="1"/>
          </p:cNvCxnSpPr>
          <p:nvPr/>
        </p:nvCxnSpPr>
        <p:spPr>
          <a:xfrm flipV="1">
            <a:off x="1973176" y="2249257"/>
            <a:ext cx="3451691" cy="39769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5"/>
          </p:cNvCxnSpPr>
          <p:nvPr/>
        </p:nvCxnSpPr>
        <p:spPr>
          <a:xfrm>
            <a:off x="2426741" y="5423362"/>
            <a:ext cx="3252164" cy="17854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8192518" y="2579566"/>
            <a:ext cx="778227" cy="281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777026" y="4223888"/>
            <a:ext cx="778227" cy="281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852425" y="4443660"/>
            <a:ext cx="778227" cy="281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937449" y="4701936"/>
            <a:ext cx="778227" cy="281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080226" y="4940969"/>
            <a:ext cx="778227" cy="281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184500" y="5189617"/>
            <a:ext cx="778227" cy="281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8133163" y="2731966"/>
            <a:ext cx="778227" cy="281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8025680" y="2884366"/>
            <a:ext cx="778227" cy="281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956698" y="3036766"/>
            <a:ext cx="778227" cy="281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887719" y="3189166"/>
            <a:ext cx="778227" cy="281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857238" y="3351191"/>
            <a:ext cx="778227" cy="281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7846008" y="3503591"/>
            <a:ext cx="778227" cy="281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807871" y="3655990"/>
            <a:ext cx="778227" cy="281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775420" y="3808391"/>
            <a:ext cx="778227" cy="281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783445" y="4018541"/>
            <a:ext cx="778227" cy="281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924623" y="5826021"/>
            <a:ext cx="7479259" cy="22827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58779" y="6285297"/>
            <a:ext cx="8749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Complex interactions, competition, posturing: who gets what, when &amp; how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2" name="Picture 3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9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52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Incentive Structure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89786"/>
            <a:ext cx="10731366" cy="54767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How does a country incentivize prosperity?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It exacts commensurate reward for good performance, and	commensurate punishment for wrong-doing</a:t>
            </a:r>
          </a:p>
          <a:p>
            <a:pPr lvl="1" algn="just"/>
            <a:r>
              <a:rPr lang="en-US" sz="2200" dirty="0" smtClean="0"/>
              <a:t>Facilitates proper risk-return trading (Markowitz, 1952) in all conduct</a:t>
            </a:r>
          </a:p>
          <a:p>
            <a:pPr lvl="1" algn="just"/>
            <a:r>
              <a:rPr lang="en-US" sz="2200" dirty="0" smtClean="0"/>
              <a:t>Get this wrong, and you have all sorts of problems: institutional failures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“an incorrect risk premium is the architect of doom”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909" y="3407342"/>
            <a:ext cx="2156059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36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52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Incentive Structure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7204" y="1381226"/>
            <a:ext cx="8652419" cy="54767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How does a country incentivize prosperity?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 smtClean="0"/>
              <a:t>Only through a functional state!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“ Secure property rights, the law, public services, and the freedom to contract and exchange all rely on the state, </a:t>
            </a:r>
            <a:r>
              <a:rPr lang="en-US" sz="2400" b="1" dirty="0" smtClean="0">
                <a:solidFill>
                  <a:srgbClr val="FF0000"/>
                </a:solidFill>
              </a:rPr>
              <a:t>the institution with the coercive capacity </a:t>
            </a:r>
            <a:r>
              <a:rPr lang="en-US" sz="2400" dirty="0" smtClean="0"/>
              <a:t>to impose order, prevent theft and fraud, and enforce contracts between private parties”</a:t>
            </a:r>
            <a:endParaRPr lang="en-US" sz="2400" dirty="0"/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000" dirty="0" err="1" smtClean="0"/>
              <a:t>Acemoglu</a:t>
            </a:r>
            <a:r>
              <a:rPr lang="en-US" sz="2000" dirty="0" smtClean="0"/>
              <a:t> &amp; Robinson</a:t>
            </a:r>
            <a:r>
              <a:rPr lang="en-US" sz="2000" dirty="0"/>
              <a:t>, 2012, </a:t>
            </a:r>
            <a:r>
              <a:rPr lang="en-US" sz="2000" i="1" dirty="0"/>
              <a:t>Why Nations Fail</a:t>
            </a:r>
            <a:r>
              <a:rPr lang="en-US" sz="2000" dirty="0"/>
              <a:t>, </a:t>
            </a:r>
            <a:r>
              <a:rPr lang="en-US" sz="2000" dirty="0" smtClean="0"/>
              <a:t>p. 75</a:t>
            </a:r>
          </a:p>
          <a:p>
            <a:pPr marL="0" indent="0" algn="r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60909" y="3407342"/>
            <a:ext cx="2156059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89" y="1626669"/>
            <a:ext cx="2419350" cy="513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52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Incentive Structure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9079" y="1381226"/>
            <a:ext cx="8730112" cy="54767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How does a country incentivize prosperity?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 smtClean="0"/>
              <a:t>Only through a functional state!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 smtClean="0"/>
              <a:t>If the state does not have or loses the “</a:t>
            </a:r>
            <a:r>
              <a:rPr lang="en-US" sz="2400" b="1" dirty="0" smtClean="0">
                <a:solidFill>
                  <a:srgbClr val="FF0000"/>
                </a:solidFill>
              </a:rPr>
              <a:t>monopoly of legitimate violence</a:t>
            </a:r>
            <a:r>
              <a:rPr lang="en-US" sz="2400" dirty="0" smtClean="0"/>
              <a:t>” and the degree of centralization that such a monopoly entails, the state cannot play its role as enforcer of law and order, effective provider of public services and regulator of economic activity					</a:t>
            </a:r>
          </a:p>
          <a:p>
            <a:pPr marL="0" indent="0" algn="r">
              <a:buNone/>
            </a:pPr>
            <a:r>
              <a:rPr lang="en-US" sz="2000" dirty="0" smtClean="0"/>
              <a:t>Max Weber, 1919, </a:t>
            </a:r>
            <a:r>
              <a:rPr lang="en-US" sz="2000" i="1" dirty="0" smtClean="0"/>
              <a:t>Politics as a Vocation</a:t>
            </a:r>
          </a:p>
          <a:p>
            <a:pPr marL="0" indent="0" algn="r">
              <a:buNone/>
            </a:pPr>
            <a:r>
              <a:rPr lang="en-US" sz="2000" dirty="0" smtClean="0"/>
              <a:t>Thomas Hobbes, 1651, </a:t>
            </a:r>
            <a:r>
              <a:rPr lang="en-US" sz="2000" i="1" dirty="0" smtClean="0"/>
              <a:t>Leviathan</a:t>
            </a:r>
          </a:p>
          <a:p>
            <a:pPr marL="0" indent="0" algn="r">
              <a:buNone/>
            </a:pPr>
            <a:r>
              <a:rPr lang="fr-FR" sz="2000" dirty="0"/>
              <a:t>Jean </a:t>
            </a:r>
            <a:r>
              <a:rPr lang="fr-FR" sz="2000" dirty="0" smtClean="0"/>
              <a:t>Bodin, 1576, </a:t>
            </a:r>
            <a:r>
              <a:rPr lang="fr-FR" sz="2000" i="1" dirty="0" smtClean="0"/>
              <a:t>Les </a:t>
            </a:r>
            <a:r>
              <a:rPr lang="fr-FR" sz="2000" i="1" dirty="0"/>
              <a:t>Six livres de la </a:t>
            </a:r>
            <a:r>
              <a:rPr lang="fr-FR" sz="2000" i="1" dirty="0" smtClean="0"/>
              <a:t>République</a:t>
            </a:r>
            <a:endParaRPr lang="en-US" sz="20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60909" y="3407342"/>
            <a:ext cx="2156059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" y="40401"/>
            <a:ext cx="10191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29" y="1380108"/>
            <a:ext cx="1432472" cy="1613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29" y="4947384"/>
            <a:ext cx="1432472" cy="1771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24" y="3172013"/>
            <a:ext cx="1511177" cy="160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2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4702</TotalTime>
  <Words>2696</Words>
  <Application>Microsoft Office PowerPoint</Application>
  <PresentationFormat>Widescreen</PresentationFormat>
  <Paragraphs>597</Paragraphs>
  <Slides>42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Symbol</vt:lpstr>
      <vt:lpstr>Times New Roman</vt:lpstr>
      <vt:lpstr>Office Theme</vt:lpstr>
      <vt:lpstr>Document</vt:lpstr>
      <vt:lpstr>Ronald Mangani Department of Economics, Chancellor College, University of Malawi</vt:lpstr>
      <vt:lpstr>Take-aways</vt:lpstr>
      <vt:lpstr>Preamble: Our Story is the Story of Africa, yet Unique</vt:lpstr>
      <vt:lpstr>Preamble: Economic Reforms for Resilience?</vt:lpstr>
      <vt:lpstr>PowerPoint Presentation</vt:lpstr>
      <vt:lpstr>The Incentive Structure</vt:lpstr>
      <vt:lpstr>The Incentive Structure</vt:lpstr>
      <vt:lpstr>The Incentive Structure</vt:lpstr>
      <vt:lpstr>The Incentive Structure</vt:lpstr>
      <vt:lpstr>PowerPoint Presentation</vt:lpstr>
      <vt:lpstr>Tragic Neoliberalism</vt:lpstr>
      <vt:lpstr>Tragic Neoliberalism</vt:lpstr>
      <vt:lpstr>Tragic Neoliberalism</vt:lpstr>
      <vt:lpstr>Tragic Neoliberalism</vt:lpstr>
      <vt:lpstr>Tragic Neoliberalism</vt:lpstr>
      <vt:lpstr>Tragic Neoliberalism</vt:lpstr>
      <vt:lpstr>Tragic Neoliberalism</vt:lpstr>
      <vt:lpstr>Tragic Neoliberalism</vt:lpstr>
      <vt:lpstr>Tragic Neoliberalism</vt:lpstr>
      <vt:lpstr>Tragic Neoliberalism</vt:lpstr>
      <vt:lpstr>Tragic Neoliberalism</vt:lpstr>
      <vt:lpstr>Tragic Neoliberalism</vt:lpstr>
      <vt:lpstr>Tragic Neoliberalism</vt:lpstr>
      <vt:lpstr>Tragic Neoliberalism</vt:lpstr>
      <vt:lpstr>Tragic Neoliberalism</vt:lpstr>
      <vt:lpstr>Tragic Neoliberalism</vt:lpstr>
      <vt:lpstr>Tragic Neoliberalism</vt:lpstr>
      <vt:lpstr>Tragic Neoliberalism</vt:lpstr>
      <vt:lpstr>Tragic Neoliberalism</vt:lpstr>
      <vt:lpstr>Tragic Neoliberalism</vt:lpstr>
      <vt:lpstr>Tragic Neoliberalism</vt:lpstr>
      <vt:lpstr>PowerPoint Presentation</vt:lpstr>
      <vt:lpstr>The Necessity of Economic Independence</vt:lpstr>
      <vt:lpstr>The Necessity of Economic Independence</vt:lpstr>
      <vt:lpstr>PowerPoint Presentation</vt:lpstr>
      <vt:lpstr>Challenge to Economic Independence #1: Leadership</vt:lpstr>
      <vt:lpstr>Challenge to Economic Independence #1: Leadership</vt:lpstr>
      <vt:lpstr>Challenge to Economic Independence #1: Leadership</vt:lpstr>
      <vt:lpstr>Challenge to Economic Independence #2: Proponents</vt:lpstr>
      <vt:lpstr>Challenge to Economic Independence #3: Human Resource</vt:lpstr>
      <vt:lpstr>Finally, as we usually pray for good rains …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Ronald Mangani</dc:title>
  <dc:creator>USER</dc:creator>
  <cp:lastModifiedBy>USER</cp:lastModifiedBy>
  <cp:revision>145</cp:revision>
  <dcterms:created xsi:type="dcterms:W3CDTF">2020-11-18T19:49:29Z</dcterms:created>
  <dcterms:modified xsi:type="dcterms:W3CDTF">2021-01-06T09:09:57Z</dcterms:modified>
</cp:coreProperties>
</file>